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13" r:id="rId1"/>
  </p:sldMasterIdLst>
  <p:notesMasterIdLst>
    <p:notesMasterId r:id="rId5"/>
  </p:notesMasterIdLst>
  <p:handoutMasterIdLst>
    <p:handoutMasterId r:id="rId6"/>
  </p:handoutMasterIdLst>
  <p:sldIdLst>
    <p:sldId id="855" r:id="rId2"/>
    <p:sldId id="856" r:id="rId3"/>
    <p:sldId id="857" r:id="rId4"/>
  </p:sldIdLst>
  <p:sldSz cx="9144000" cy="6858000" type="screen4x3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2" userDrawn="1">
          <p15:clr>
            <a:srgbClr val="A4A3A4"/>
          </p15:clr>
        </p15:guide>
        <p15:guide id="2" pos="2101" userDrawn="1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VAN Anda-Otilia (JUST)" initials="IAO" lastIdx="1" clrIdx="0"/>
  <p:cmAuthor id="1" name="MEREANU Natalia (JUST)" initials="MN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45C7"/>
    <a:srgbClr val="7030A0"/>
    <a:srgbClr val="9F5FCF"/>
    <a:srgbClr val="6B6BCF"/>
    <a:srgbClr val="F08B84"/>
    <a:srgbClr val="E6E6E6"/>
    <a:srgbClr val="CC66FF"/>
    <a:srgbClr val="FF66CC"/>
    <a:srgbClr val="611163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6" autoAdjust="0"/>
    <p:restoredTop sz="82209" autoAdjust="0"/>
  </p:normalViewPr>
  <p:slideViewPr>
    <p:cSldViewPr>
      <p:cViewPr varScale="1">
        <p:scale>
          <a:sx n="53" d="100"/>
          <a:sy n="53" d="100"/>
        </p:scale>
        <p:origin x="155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0"/>
    </p:cViewPr>
  </p:sorterViewPr>
  <p:notesViewPr>
    <p:cSldViewPr>
      <p:cViewPr varScale="1">
        <p:scale>
          <a:sx n="77" d="100"/>
          <a:sy n="77" d="100"/>
        </p:scale>
        <p:origin x="-4044" y="-84"/>
      </p:cViewPr>
      <p:guideLst>
        <p:guide orient="horz" pos="3072"/>
        <p:guide pos="2101"/>
        <p:guide orient="horz" pos="3127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366" y="1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7750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366" y="9427750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6221BB1-554D-46B4-8BC9-C6EAAEF676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481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366" y="1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77" y="4715475"/>
            <a:ext cx="5487048" cy="44660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7750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366" y="9427750"/>
            <a:ext cx="2972016" cy="49729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84" tIns="46293" rIns="92584" bIns="46293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244573A-B011-47FE-B80B-A5D0E33ADD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079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243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fr-BE" noProof="0" smtClean="0"/>
              <a:t>Title</a:t>
            </a:r>
            <a:endParaRPr lang="en-GB" noProof="0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BE" noProof="0" smtClean="0"/>
              <a:t>Subtitle</a:t>
            </a:r>
            <a:endParaRPr lang="en-GB" noProof="0" smtClean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23B3121-6CCE-407D-AE76-8531477CF9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633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B8DF4-E11C-4D62-B97D-790859C584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0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5F986-4D1C-4545-B738-6FB909B81E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9274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95288" y="1339850"/>
            <a:ext cx="8291512" cy="46815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28EFC-9E16-4DF9-8DA5-FC9F38C227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876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400" y="3600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3816000" y="6669360"/>
            <a:ext cx="1512000" cy="198438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i="0"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660000"/>
            <a:ext cx="2895600" cy="484187"/>
          </a:xfr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GB" dirty="0" smtClean="0"/>
              <a:t>DG Justice and Consumers</a:t>
            </a:r>
            <a:endParaRPr lang="en-GB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04248" y="6530454"/>
            <a:ext cx="2133600" cy="476250"/>
          </a:xfrm>
          <a:prstGeom prst="rect">
            <a:avLst/>
          </a:prstGeom>
          <a:ln/>
        </p:spPr>
        <p:txBody>
          <a:bodyPr/>
          <a:lstStyle>
            <a:lvl1pPr algn="r">
              <a:defRPr sz="800">
                <a:solidFill>
                  <a:srgbClr val="0F5494"/>
                </a:solidFill>
              </a:defRPr>
            </a:lvl1pPr>
          </a:lstStyle>
          <a:p>
            <a:pPr>
              <a:defRPr/>
            </a:pPr>
            <a:fld id="{F5E88F9B-71EE-4D5C-B44E-012EF44E925A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044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378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BD5D2-D63C-4A3F-AA5C-96E409A217F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653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49D08-E7A4-480E-B534-049CCCCF9F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163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0FF7E-D8D0-4113-8B8A-BE2DD373A8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391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5EB1B-6F28-4285-BE62-DF6E189468F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28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31674-14FB-4474-931D-623D49E652B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290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31D7F-292F-4450-9C2E-FBCA3E1B17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395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E5E95-765B-405D-9303-3A7121F382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694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A723E-4DFE-4D15-946D-522416E112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50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896DBEA-D423-4D22-974C-FAE6EB1DC1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pic>
        <p:nvPicPr>
          <p:cNvPr id="3081" name="Picture 17" descr="LOGO CE_Vertical_EN_NEG_quadri_HR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67" r:id="rId1"/>
    <p:sldLayoutId id="2147484868" r:id="rId2"/>
    <p:sldLayoutId id="2147484854" r:id="rId3"/>
    <p:sldLayoutId id="2147484855" r:id="rId4"/>
    <p:sldLayoutId id="2147484856" r:id="rId5"/>
    <p:sldLayoutId id="2147484857" r:id="rId6"/>
    <p:sldLayoutId id="2147484869" r:id="rId7"/>
    <p:sldLayoutId id="2147484858" r:id="rId8"/>
    <p:sldLayoutId id="2147484859" r:id="rId9"/>
    <p:sldLayoutId id="2147484860" r:id="rId10"/>
    <p:sldLayoutId id="2147484861" r:id="rId11"/>
    <p:sldLayoutId id="2147484862" r:id="rId12"/>
    <p:sldLayoutId id="2147484883" r:id="rId13"/>
  </p:sldLayoutIdLst>
  <p:transition/>
  <p:hf hd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pa.eu/european-union/about-eu/symbols/flag_en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comm-visual-identity@ec.europa.eu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792088"/>
          </a:xfrm>
        </p:spPr>
        <p:txBody>
          <a:bodyPr/>
          <a:lstStyle/>
          <a:p>
            <a:pPr algn="ctr"/>
            <a:r>
              <a:rPr lang="en-GB" sz="2400" dirty="0" smtClean="0"/>
              <a:t>EU-funding visibility </a:t>
            </a:r>
            <a:r>
              <a:rPr lang="en-GB" sz="2400" dirty="0" smtClean="0"/>
              <a:t>- </a:t>
            </a:r>
            <a:r>
              <a:rPr lang="en-GB" sz="2400" dirty="0" smtClean="0"/>
              <a:t>art. 22 GA</a:t>
            </a:r>
            <a:endParaRPr lang="en-GB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1520" y="1968406"/>
            <a:ext cx="8229600" cy="4700954"/>
          </a:xfrm>
        </p:spPr>
        <p:txBody>
          <a:bodyPr/>
          <a:lstStyle/>
          <a:p>
            <a:pPr marL="0" indent="0" algn="ctr">
              <a:buNone/>
            </a:pPr>
            <a:r>
              <a:rPr lang="en-GB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To be applied on all materials and communication activities</a:t>
            </a:r>
            <a:r>
              <a:rPr lang="en-GB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en-GB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GB" sz="20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correct EU emblem: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europa.eu/european-union/about-eu/symbols/flag_en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en-GB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GB" sz="20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reference to the correct funding programme </a:t>
            </a:r>
            <a:r>
              <a:rPr lang="en-GB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(to be </a:t>
            </a:r>
            <a:r>
              <a:rPr lang="en-GB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put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EU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emblem</a:t>
            </a:r>
            <a:r>
              <a:rPr lang="en-GB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en-GB" sz="20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en-GB" sz="20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[e.g. 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project, report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publication, conference, website, 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.] was funded by the European Union’s 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Justice 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Programme (2014-2020) </a:t>
            </a:r>
            <a:r>
              <a:rPr lang="en-GB" sz="20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by the Rights</a:t>
            </a:r>
            <a:r>
              <a:rPr lang="en-GB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Equality and Citizenship Programme (REC 2014-2020</a:t>
            </a:r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)“;</a:t>
            </a:r>
            <a:endParaRPr lang="en-GB" sz="2000" b="1" i="1" dirty="0" smtClean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en-GB" sz="2000" b="1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following </a:t>
            </a:r>
            <a:r>
              <a:rPr lang="en-GB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disclaimer: </a:t>
            </a:r>
            <a:r>
              <a:rPr lang="fr-BE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content of this [insert appropriate description, e.g. report, publication, conference, etc.] represents the views of the author only and is his/her sole responsibility. The European Commission does not accept any responsibility for use that may be made of the information it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contains”.</a:t>
            </a:r>
            <a:r>
              <a:rPr lang="en-GB" sz="2000" b="1" dirty="0" smtClean="0">
                <a:ea typeface="+mj-ea"/>
                <a:cs typeface="+mj-cs"/>
              </a:rPr>
              <a:t/>
            </a:r>
            <a:br>
              <a:rPr lang="en-GB" sz="2000" b="1" dirty="0" smtClean="0">
                <a:ea typeface="+mj-ea"/>
                <a:cs typeface="+mj-cs"/>
              </a:rPr>
            </a:br>
            <a:endParaRPr lang="fr-BE" sz="2000" b="1" dirty="0"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z="800" smtClean="0"/>
              <a:pPr>
                <a:defRPr/>
              </a:pPr>
              <a:t>1</a:t>
            </a:fld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1373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6816" y="1701144"/>
            <a:ext cx="8229600" cy="64859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800" dirty="0"/>
              <a:t>EU-funding visibility </a:t>
            </a:r>
            <a:endParaRPr lang="en-GB" dirty="0" smtClean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86815" y="2562913"/>
            <a:ext cx="8905191" cy="396754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1600" b="1" dirty="0">
              <a:latin typeface="+mj-lt"/>
              <a:ea typeface="+mj-ea"/>
              <a:cs typeface="+mj-cs"/>
            </a:endParaRPr>
          </a:p>
          <a:p>
            <a:pPr marL="457200" lvl="1" indent="0">
              <a:buNone/>
            </a:pPr>
            <a:endParaRPr lang="en-GB" sz="1600" dirty="0" smtClean="0">
              <a:latin typeface="+mj-lt"/>
              <a:ea typeface="+mj-ea"/>
              <a:cs typeface="+mj-cs"/>
            </a:endParaRPr>
          </a:p>
          <a:p>
            <a:pPr marL="0" indent="0" algn="just">
              <a:buNone/>
            </a:pPr>
            <a:r>
              <a:rPr lang="en-GB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r>
              <a:rPr lang="en-GB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Please choose the correct name of the funding Programme, either JUSTICE or REC, depending under which Programme your call for proposals was published and your grant was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awarded:</a:t>
            </a:r>
            <a:endParaRPr lang="fr-BE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buNone/>
            </a:pPr>
            <a:endParaRPr lang="en-GB" sz="1600" b="0" dirty="0" smtClean="0">
              <a:latin typeface="+mj-lt"/>
              <a:ea typeface="+mj-ea"/>
              <a:cs typeface="+mj-cs"/>
            </a:endParaRPr>
          </a:p>
          <a:p>
            <a:pPr marL="457200" lvl="1" indent="0">
              <a:buNone/>
            </a:pPr>
            <a:r>
              <a:rPr lang="en-GB" sz="1600" b="0" dirty="0" smtClean="0">
                <a:latin typeface="+mj-lt"/>
                <a:ea typeface="+mj-ea"/>
                <a:cs typeface="+mj-cs"/>
              </a:rPr>
              <a:t>Supported </a:t>
            </a:r>
            <a:r>
              <a:rPr lang="en-GB" sz="1600" b="0" dirty="0" smtClean="0">
                <a:latin typeface="+mj-lt"/>
                <a:ea typeface="+mj-ea"/>
                <a:cs typeface="+mj-cs"/>
              </a:rPr>
              <a:t>by the </a:t>
            </a:r>
            <a:r>
              <a:rPr lang="en-GB" sz="1600" b="0" dirty="0">
                <a:latin typeface="+mj-lt"/>
              </a:rPr>
              <a:t>Rights, Equality </a:t>
            </a:r>
            <a:br>
              <a:rPr lang="en-GB" sz="1600" b="0" dirty="0">
                <a:latin typeface="+mj-lt"/>
              </a:rPr>
            </a:br>
            <a:r>
              <a:rPr lang="en-GB" sz="1600" b="0" dirty="0">
                <a:latin typeface="+mj-lt"/>
              </a:rPr>
              <a:t>and Citizenship</a:t>
            </a:r>
            <a:r>
              <a:rPr lang="en-GB" sz="1600" b="0" dirty="0" smtClean="0">
                <a:latin typeface="+mj-lt"/>
                <a:ea typeface="+mj-ea"/>
                <a:cs typeface="+mj-cs"/>
              </a:rPr>
              <a:t> Programme </a:t>
            </a:r>
          </a:p>
          <a:p>
            <a:pPr marL="457200" lvl="1" indent="0">
              <a:buNone/>
            </a:pPr>
            <a:r>
              <a:rPr lang="en-GB" sz="1600" b="0" dirty="0" smtClean="0">
                <a:latin typeface="+mj-lt"/>
                <a:ea typeface="+mj-ea"/>
                <a:cs typeface="+mj-cs"/>
              </a:rPr>
              <a:t>of the European </a:t>
            </a:r>
            <a:r>
              <a:rPr lang="en-GB" sz="1600" b="0" dirty="0">
                <a:latin typeface="+mj-lt"/>
                <a:ea typeface="+mj-ea"/>
                <a:cs typeface="+mj-cs"/>
              </a:rPr>
              <a:t>Union </a:t>
            </a:r>
            <a:r>
              <a:rPr lang="en-GB" sz="1600" b="0" dirty="0" smtClean="0">
                <a:latin typeface="+mj-lt"/>
                <a:ea typeface="+mj-ea"/>
                <a:cs typeface="+mj-cs"/>
              </a:rPr>
              <a:t>(2014-2020</a:t>
            </a:r>
            <a:r>
              <a:rPr lang="en-GB" sz="1600" b="0" dirty="0">
                <a:latin typeface="+mj-lt"/>
                <a:ea typeface="+mj-ea"/>
                <a:cs typeface="+mj-cs"/>
              </a:rPr>
              <a:t>) </a:t>
            </a:r>
            <a:r>
              <a:rPr lang="en-GB" sz="1600" dirty="0" smtClean="0">
                <a:latin typeface="+mj-lt"/>
                <a:ea typeface="+mj-ea"/>
                <a:cs typeface="+mj-cs"/>
              </a:rPr>
              <a:t/>
            </a:r>
            <a:br>
              <a:rPr lang="en-GB" sz="1600" dirty="0" smtClean="0">
                <a:latin typeface="+mj-lt"/>
                <a:ea typeface="+mj-ea"/>
                <a:cs typeface="+mj-cs"/>
              </a:rPr>
            </a:br>
            <a:endParaRPr lang="fr-BE" sz="1600" dirty="0">
              <a:latin typeface="+mj-lt"/>
              <a:ea typeface="+mj-ea"/>
              <a:cs typeface="+mj-cs"/>
            </a:endParaRPr>
          </a:p>
          <a:p>
            <a:pPr marL="444500" indent="-387350">
              <a:buNone/>
              <a:tabLst>
                <a:tab pos="3405188" algn="l"/>
                <a:tab pos="3500438" algn="l"/>
              </a:tabLst>
            </a:pPr>
            <a:r>
              <a:rPr lang="en-GB" sz="1600" b="0" dirty="0" smtClean="0"/>
              <a:t>     This </a:t>
            </a:r>
            <a:r>
              <a:rPr lang="en-GB" sz="1600" b="0" dirty="0"/>
              <a:t>project is funded by the </a:t>
            </a:r>
            <a:r>
              <a:rPr lang="en-GB" sz="1600" b="0" dirty="0" smtClean="0"/>
              <a:t>Justice </a:t>
            </a:r>
          </a:p>
          <a:p>
            <a:pPr marL="444500" indent="-387350">
              <a:buNone/>
              <a:tabLst>
                <a:tab pos="3405188" algn="l"/>
                <a:tab pos="3500438" algn="l"/>
              </a:tabLst>
            </a:pPr>
            <a:r>
              <a:rPr lang="en-GB" sz="1600" dirty="0"/>
              <a:t> </a:t>
            </a:r>
            <a:r>
              <a:rPr lang="en-GB" sz="1600" dirty="0" smtClean="0"/>
              <a:t>     </a:t>
            </a:r>
            <a:r>
              <a:rPr lang="en-GB" sz="1600" b="0" dirty="0" smtClean="0"/>
              <a:t>Programme </a:t>
            </a:r>
            <a:r>
              <a:rPr lang="en-GB" sz="1600" b="0" dirty="0"/>
              <a:t>of the </a:t>
            </a:r>
            <a:r>
              <a:rPr lang="en-GB" sz="1600" b="0" dirty="0" smtClean="0"/>
              <a:t>European Union </a:t>
            </a:r>
          </a:p>
          <a:p>
            <a:pPr marL="444500" indent="-387350">
              <a:buNone/>
              <a:tabLst>
                <a:tab pos="3405188" algn="l"/>
                <a:tab pos="3500438" algn="l"/>
              </a:tabLst>
            </a:pPr>
            <a:r>
              <a:rPr lang="en-GB" sz="1600" dirty="0"/>
              <a:t> </a:t>
            </a:r>
            <a:r>
              <a:rPr lang="en-GB" sz="1600" dirty="0" smtClean="0"/>
              <a:t>     </a:t>
            </a:r>
            <a:r>
              <a:rPr lang="en-GB" sz="1600" b="0" dirty="0" smtClean="0"/>
              <a:t>(</a:t>
            </a:r>
            <a:r>
              <a:rPr lang="en-GB" sz="1600" b="0" dirty="0"/>
              <a:t>2014-2020) </a:t>
            </a:r>
          </a:p>
          <a:p>
            <a:pPr marL="457200" lvl="1" indent="0">
              <a:buNone/>
            </a:pPr>
            <a:endParaRPr lang="fr-BE" sz="1600" dirty="0" smtClean="0">
              <a:latin typeface="+mj-lt"/>
              <a:ea typeface="+mj-ea"/>
              <a:cs typeface="+mj-cs"/>
            </a:endParaRPr>
          </a:p>
          <a:p>
            <a:pPr marL="457200" lvl="1" indent="0">
              <a:buNone/>
            </a:pPr>
            <a:r>
              <a:rPr lang="fr-BE" sz="1600" dirty="0" smtClean="0">
                <a:latin typeface="+mj-lt"/>
                <a:ea typeface="+mj-ea"/>
                <a:cs typeface="+mj-cs"/>
              </a:rPr>
              <a:t>	</a:t>
            </a:r>
            <a:r>
              <a:rPr lang="en-GB" dirty="0"/>
              <a:t> </a:t>
            </a:r>
            <a:r>
              <a:rPr lang="en-GB" dirty="0" smtClean="0"/>
              <a:t>		</a:t>
            </a:r>
          </a:p>
          <a:p>
            <a:pPr marL="457200" lvl="1" indent="0">
              <a:buNone/>
            </a:pPr>
            <a:r>
              <a:rPr lang="en-GB" sz="1600" b="0" dirty="0" smtClean="0">
                <a:latin typeface="+mj-lt"/>
                <a:ea typeface="+mj-ea"/>
                <a:cs typeface="+mj-cs"/>
              </a:rPr>
              <a:t>	</a:t>
            </a:r>
            <a:endParaRPr lang="fr-BE" sz="1600" b="0" dirty="0">
              <a:latin typeface="+mj-lt"/>
              <a:ea typeface="+mj-ea"/>
              <a:cs typeface="+mj-cs"/>
            </a:endParaRPr>
          </a:p>
          <a:p>
            <a:pPr marL="457200" lvl="1" indent="0">
              <a:buNone/>
            </a:pPr>
            <a:r>
              <a:rPr lang="fr-BE" sz="1600" b="0" dirty="0" smtClean="0">
                <a:latin typeface="+mj-lt"/>
                <a:ea typeface="+mj-ea"/>
                <a:cs typeface="+mj-cs"/>
              </a:rPr>
              <a:t>			</a:t>
            </a:r>
            <a:endParaRPr lang="en-GB" sz="1600" dirty="0">
              <a:latin typeface="+mj-lt"/>
              <a:ea typeface="+mj-ea"/>
              <a:cs typeface="+mj-cs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H="1" flipV="1">
            <a:off x="5436096" y="980728"/>
            <a:ext cx="1565544" cy="216024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 rot="20088728">
            <a:off x="435261" y="1057035"/>
            <a:ext cx="15081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is the wrong EU </a:t>
            </a:r>
            <a:r>
              <a:rPr lang="fr-FR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emblem</a:t>
            </a:r>
            <a:endParaRPr lang="en-GB" sz="2000" b="1" dirty="0" err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H="1" flipV="1">
            <a:off x="5563221" y="1089043"/>
            <a:ext cx="1255097" cy="499231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z="800" smtClean="0"/>
              <a:pPr>
                <a:defRPr/>
              </a:pPr>
              <a:t>2</a:t>
            </a:fld>
            <a:endParaRPr lang="en-GB" sz="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68" y="4293096"/>
            <a:ext cx="1161796" cy="77485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737" y="5386209"/>
            <a:ext cx="1187629" cy="792088"/>
          </a:xfrm>
          <a:prstGeom prst="rect">
            <a:avLst/>
          </a:prstGeom>
        </p:spPr>
      </p:pic>
      <p:sp>
        <p:nvSpPr>
          <p:cNvPr id="4" name="Explosion 2 3"/>
          <p:cNvSpPr/>
          <p:nvPr/>
        </p:nvSpPr>
        <p:spPr bwMode="auto">
          <a:xfrm>
            <a:off x="6052607" y="1359730"/>
            <a:ext cx="3317540" cy="1726966"/>
          </a:xfrm>
          <a:prstGeom prst="irregularSeal2">
            <a:avLst/>
          </a:prstGeom>
          <a:solidFill>
            <a:srgbClr val="FFFF00"/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BE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r>
              <a:rPr lang="fr-B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use </a:t>
            </a:r>
            <a:r>
              <a:rPr lang="fr-BE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fr-B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BE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emblem</a:t>
            </a:r>
            <a:r>
              <a:rPr lang="fr-BE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kumimoji="0" lang="fr-BE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Explosion 2 9"/>
          <p:cNvSpPr/>
          <p:nvPr/>
        </p:nvSpPr>
        <p:spPr bwMode="auto">
          <a:xfrm>
            <a:off x="6052607" y="1196752"/>
            <a:ext cx="949033" cy="937576"/>
          </a:xfrm>
          <a:prstGeom prst="irregularSeal2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sp>
        <p:nvSpPr>
          <p:cNvPr id="11" name="Explosion 2 10"/>
          <p:cNvSpPr/>
          <p:nvPr/>
        </p:nvSpPr>
        <p:spPr bwMode="auto">
          <a:xfrm>
            <a:off x="6527123" y="505161"/>
            <a:ext cx="925197" cy="369455"/>
          </a:xfrm>
          <a:prstGeom prst="irregularSeal2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sz="1200" b="0" i="0" u="none" strike="noStrike" cap="none" normalizeH="0" baseline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1625021" y="1144571"/>
            <a:ext cx="1975993" cy="443704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8" name="Picture 17" descr="u1477927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5" y="2244659"/>
            <a:ext cx="573747" cy="49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72" y="4061335"/>
            <a:ext cx="1098702" cy="105767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72" y="5177441"/>
            <a:ext cx="1266817" cy="103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504056"/>
          </a:xfrm>
        </p:spPr>
        <p:txBody>
          <a:bodyPr/>
          <a:lstStyle/>
          <a:p>
            <a:pPr algn="ctr"/>
            <a:r>
              <a:rPr lang="en-GB" sz="2400" dirty="0" smtClean="0"/>
              <a:t>EU-funding visibility </a:t>
            </a:r>
            <a:endParaRPr lang="en-GB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137844"/>
          </a:xfrm>
        </p:spPr>
        <p:txBody>
          <a:bodyPr/>
          <a:lstStyle/>
          <a:p>
            <a:pPr marL="457200" lvl="1" indent="0">
              <a:buNone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GB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If </a:t>
            </a:r>
            <a:r>
              <a:rPr lang="en-GB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you have any </a:t>
            </a:r>
            <a:r>
              <a:rPr lang="en-GB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technical questions </a:t>
            </a:r>
            <a:r>
              <a:rPr lang="en-GB" sz="24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regarding the use of the EU emblem in the context of EU programmes, please write to: </a:t>
            </a:r>
            <a:r>
              <a:rPr lang="en-GB" sz="24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hlinkClick r:id="rId2"/>
              </a:rPr>
              <a:t>comm-visual-identity@ec.europa.eu</a:t>
            </a:r>
            <a:endParaRPr lang="en-GB" sz="24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600" dirty="0"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861DAA-5BBC-4812-876F-0D7C7B9EA75C}" type="slidenum">
              <a:rPr lang="en-GB" sz="800" smtClean="0"/>
              <a:pPr>
                <a:defRPr/>
              </a:pPr>
              <a:t>3</a:t>
            </a:fld>
            <a:endParaRPr lang="en-GB" sz="800" dirty="0"/>
          </a:p>
        </p:txBody>
      </p:sp>
      <p:sp>
        <p:nvSpPr>
          <p:cNvPr id="5" name="AutoShape 2" descr="OK Thumb Up Yellow Funny Smile Bumper Sticker Vinyl Art Decal for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074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lide_Master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F5494"/>
      </a:hlink>
      <a:folHlink>
        <a:srgbClr val="003399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3399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de_Master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50106</TotalTime>
  <Words>264</Words>
  <Application>Microsoft Office PowerPoint</Application>
  <PresentationFormat>On-screen Show (4:3)</PresentationFormat>
  <Paragraphs>29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Verdana</vt:lpstr>
      <vt:lpstr>1_Slide_Master</vt:lpstr>
      <vt:lpstr>EU-funding visibility - art. 22 GA</vt:lpstr>
      <vt:lpstr>EU-funding visibility </vt:lpstr>
      <vt:lpstr>EU-funding visibility 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 Anda-Otilia</dc:creator>
  <cp:lastModifiedBy>MAGLI Mia (JUST)</cp:lastModifiedBy>
  <cp:revision>2092</cp:revision>
  <cp:lastPrinted>2019-03-18T13:15:34Z</cp:lastPrinted>
  <dcterms:created xsi:type="dcterms:W3CDTF">2011-10-28T10:25:18Z</dcterms:created>
  <dcterms:modified xsi:type="dcterms:W3CDTF">2020-07-12T09:25:35Z</dcterms:modified>
</cp:coreProperties>
</file>