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56" r:id="rId5"/>
    <p:sldId id="444" r:id="rId6"/>
    <p:sldId id="449" r:id="rId7"/>
    <p:sldId id="448" r:id="rId8"/>
    <p:sldId id="366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641" autoAdjust="0"/>
  </p:normalViewPr>
  <p:slideViewPr>
    <p:cSldViewPr snapToGrid="0">
      <p:cViewPr varScale="1">
        <p:scale>
          <a:sx n="81" d="100"/>
          <a:sy n="81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3-06T20:42:38.328" v="13124" actId="20577"/>
      <pc:docMkLst>
        <pc:docMk/>
      </pc:docMkLst>
      <pc:sldChg chg="modSp mod">
        <pc:chgData name="Deepro Banerjee" userId="b1dc997f-4cef-4f84-9288-7cffcb6793d6" providerId="ADAL" clId="{5D2F2C3E-0BD3-4DA7-8A80-82AF10FCAE15}" dt="2026-03-06T20:40:41.252" v="13064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3-06T20:40:22.783" v="13042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3-06T20:41:26" v="13115" actId="20577"/>
        <pc:sldMkLst>
          <pc:docMk/>
          <pc:sldMk cId="3166066812" sldId="444"/>
        </pc:sldMkLst>
        <pc:spChg chg="add mod">
          <ac:chgData name="Deepro Banerjee" userId="b1dc997f-4cef-4f84-9288-7cffcb6793d6" providerId="ADAL" clId="{5D2F2C3E-0BD3-4DA7-8A80-82AF10FCAE15}" dt="2026-03-02T19:18:04.123" v="12251" actId="1076"/>
          <ac:spMkLst>
            <pc:docMk/>
            <pc:sldMk cId="3166066812" sldId="444"/>
            <ac:spMk id="2" creationId="{6BA4D4EE-2BCD-B28A-92AF-FA2355CF53A6}"/>
          </ac:spMkLst>
        </pc:spChg>
        <pc:spChg chg="add mod ord">
          <ac:chgData name="Deepro Banerjee" userId="b1dc997f-4cef-4f84-9288-7cffcb6793d6" providerId="ADAL" clId="{5D2F2C3E-0BD3-4DA7-8A80-82AF10FCAE15}" dt="2026-03-06T20:41:26" v="13115" actId="20577"/>
          <ac:spMkLst>
            <pc:docMk/>
            <pc:sldMk cId="3166066812" sldId="444"/>
            <ac:spMk id="4" creationId="{CD656959-22C3-66CC-BC90-F9ACB7D429B6}"/>
          </ac:spMkLst>
        </pc:spChg>
        <pc:spChg chg="add del mod">
          <ac:chgData name="Deepro Banerjee" userId="b1dc997f-4cef-4f84-9288-7cffcb6793d6" providerId="ADAL" clId="{5D2F2C3E-0BD3-4DA7-8A80-82AF10FCAE15}" dt="2026-03-06T20:40:51.940" v="13065" actId="478"/>
          <ac:spMkLst>
            <pc:docMk/>
            <pc:sldMk cId="3166066812" sldId="444"/>
            <ac:spMk id="8" creationId="{9C333FD4-E398-F0DA-2688-4A477CA5BE49}"/>
          </ac:spMkLst>
        </pc:spChg>
        <pc:spChg chg="add del mod">
          <ac:chgData name="Deepro Banerjee" userId="b1dc997f-4cef-4f84-9288-7cffcb6793d6" providerId="ADAL" clId="{5D2F2C3E-0BD3-4DA7-8A80-82AF10FCAE15}" dt="2026-03-06T20:40:51.940" v="13065" actId="478"/>
          <ac:spMkLst>
            <pc:docMk/>
            <pc:sldMk cId="3166066812" sldId="444"/>
            <ac:spMk id="11" creationId="{0D5E0C4B-8EC2-BA17-D92C-D09D05D32A77}"/>
          </ac:spMkLst>
        </pc:spChg>
        <pc:spChg chg="add del mod">
          <ac:chgData name="Deepro Banerjee" userId="b1dc997f-4cef-4f84-9288-7cffcb6793d6" providerId="ADAL" clId="{5D2F2C3E-0BD3-4DA7-8A80-82AF10FCAE15}" dt="2026-03-06T20:40:51.940" v="13065" actId="478"/>
          <ac:spMkLst>
            <pc:docMk/>
            <pc:sldMk cId="3166066812" sldId="444"/>
            <ac:spMk id="12" creationId="{144AC0FA-A6C1-58EC-12D8-67E5D5774DEF}"/>
          </ac:spMkLst>
        </pc:spChg>
        <pc:spChg chg="add del mod">
          <ac:chgData name="Deepro Banerjee" userId="b1dc997f-4cef-4f84-9288-7cffcb6793d6" providerId="ADAL" clId="{5D2F2C3E-0BD3-4DA7-8A80-82AF10FCAE15}" dt="2026-03-06T20:40:59.490" v="13067" actId="478"/>
          <ac:spMkLst>
            <pc:docMk/>
            <pc:sldMk cId="3166066812" sldId="444"/>
            <ac:spMk id="13" creationId="{B888CDC3-D666-F31E-DDCE-936E544BF426}"/>
          </ac:spMkLst>
        </pc:spChg>
        <pc:graphicFrameChg chg="add del mod modGraphic">
          <ac:chgData name="Deepro Banerjee" userId="b1dc997f-4cef-4f84-9288-7cffcb6793d6" providerId="ADAL" clId="{5D2F2C3E-0BD3-4DA7-8A80-82AF10FCAE15}" dt="2026-03-06T20:40:51.940" v="13065" actId="478"/>
          <ac:graphicFrameMkLst>
            <pc:docMk/>
            <pc:sldMk cId="3166066812" sldId="444"/>
            <ac:graphicFrameMk id="6" creationId="{EB756500-4B4F-B4EC-7E7C-CECCF2B8F885}"/>
          </ac:graphicFrameMkLst>
        </pc:graphicFrameChg>
        <pc:graphicFrameChg chg="add del mod ord modGraphic">
          <ac:chgData name="Deepro Banerjee" userId="b1dc997f-4cef-4f84-9288-7cffcb6793d6" providerId="ADAL" clId="{5D2F2C3E-0BD3-4DA7-8A80-82AF10FCAE15}" dt="2026-03-06T20:40:51.940" v="13065" actId="478"/>
          <ac:graphicFrameMkLst>
            <pc:docMk/>
            <pc:sldMk cId="3166066812" sldId="444"/>
            <ac:graphicFrameMk id="10" creationId="{C7E60418-5692-C33E-6A5D-D3109E6901B3}"/>
          </ac:graphicFrameMkLst>
        </pc:graphicFrameChg>
      </pc:sldChg>
      <pc:sldChg chg="addSp delSp modSp add mod modNotesTx">
        <pc:chgData name="Deepro Banerjee" userId="b1dc997f-4cef-4f84-9288-7cffcb6793d6" providerId="ADAL" clId="{5D2F2C3E-0BD3-4DA7-8A80-82AF10FCAE15}" dt="2026-03-06T20:42:38.328" v="13124" actId="20577"/>
        <pc:sldMkLst>
          <pc:docMk/>
          <pc:sldMk cId="278097813" sldId="448"/>
        </pc:sldMkLst>
        <pc:spChg chg="mod">
          <ac:chgData name="Deepro Banerjee" userId="b1dc997f-4cef-4f84-9288-7cffcb6793d6" providerId="ADAL" clId="{5D2F2C3E-0BD3-4DA7-8A80-82AF10FCAE15}" dt="2026-02-18T21:08:30.673" v="5228" actId="20577"/>
          <ac:spMkLst>
            <pc:docMk/>
            <pc:sldMk cId="278097813" sldId="448"/>
            <ac:spMk id="4" creationId="{65FF5434-6921-8272-16CC-6932F1CB1847}"/>
          </ac:spMkLst>
        </pc:spChg>
        <pc:spChg chg="mod">
          <ac:chgData name="Deepro Banerjee" userId="b1dc997f-4cef-4f84-9288-7cffcb6793d6" providerId="ADAL" clId="{5D2F2C3E-0BD3-4DA7-8A80-82AF10FCAE15}" dt="2026-02-27T21:47:53.111" v="9530" actId="1037"/>
          <ac:spMkLst>
            <pc:docMk/>
            <pc:sldMk cId="278097813" sldId="448"/>
            <ac:spMk id="6" creationId="{974C2AFC-C5CB-29AC-E14F-EFD2ABC14FF2}"/>
          </ac:spMkLst>
        </pc:spChg>
        <pc:spChg chg="add del mod">
          <ac:chgData name="Deepro Banerjee" userId="b1dc997f-4cef-4f84-9288-7cffcb6793d6" providerId="ADAL" clId="{5D2F2C3E-0BD3-4DA7-8A80-82AF10FCAE15}" dt="2026-03-02T17:02:51.073" v="10830" actId="478"/>
          <ac:spMkLst>
            <pc:docMk/>
            <pc:sldMk cId="278097813" sldId="448"/>
            <ac:spMk id="7" creationId="{5EC1E839-8A24-96A4-A877-6EF90CB499A8}"/>
          </ac:spMkLst>
        </pc:spChg>
        <pc:spChg chg="add mod">
          <ac:chgData name="Deepro Banerjee" userId="b1dc997f-4cef-4f84-9288-7cffcb6793d6" providerId="ADAL" clId="{5D2F2C3E-0BD3-4DA7-8A80-82AF10FCAE15}" dt="2026-03-06T20:41:52.681" v="13117" actId="20577"/>
          <ac:spMkLst>
            <pc:docMk/>
            <pc:sldMk cId="278097813" sldId="448"/>
            <ac:spMk id="14" creationId="{DFC9E14D-EB11-1E42-C938-71E0854779B8}"/>
          </ac:spMkLst>
        </pc:spChg>
        <pc:spChg chg="add mod">
          <ac:chgData name="Deepro Banerjee" userId="b1dc997f-4cef-4f84-9288-7cffcb6793d6" providerId="ADAL" clId="{5D2F2C3E-0BD3-4DA7-8A80-82AF10FCAE15}" dt="2026-03-06T20:42:38.328" v="13124" actId="20577"/>
          <ac:spMkLst>
            <pc:docMk/>
            <pc:sldMk cId="278097813" sldId="448"/>
            <ac:spMk id="18" creationId="{A3171B8B-177B-A1E2-78C8-FC951CE47F59}"/>
          </ac:spMkLst>
        </pc:spChg>
        <pc:spChg chg="add mod">
          <ac:chgData name="Deepro Banerjee" userId="b1dc997f-4cef-4f84-9288-7cffcb6793d6" providerId="ADAL" clId="{5D2F2C3E-0BD3-4DA7-8A80-82AF10FCAE15}" dt="2026-02-27T21:46:33.869" v="9505" actId="20577"/>
          <ac:spMkLst>
            <pc:docMk/>
            <pc:sldMk cId="278097813" sldId="448"/>
            <ac:spMk id="19" creationId="{127CB917-F48A-BA26-CF08-7735F7102022}"/>
          </ac:spMkLst>
        </pc:spChg>
        <pc:picChg chg="add del mod ord">
          <ac:chgData name="Deepro Banerjee" userId="b1dc997f-4cef-4f84-9288-7cffcb6793d6" providerId="ADAL" clId="{5D2F2C3E-0BD3-4DA7-8A80-82AF10FCAE15}" dt="2026-03-06T20:41:59.561" v="13118" actId="478"/>
          <ac:picMkLst>
            <pc:docMk/>
            <pc:sldMk cId="278097813" sldId="448"/>
            <ac:picMk id="2" creationId="{BB4677EE-FEAB-EC36-FA37-0E7A8A716954}"/>
          </ac:picMkLst>
        </pc:picChg>
        <pc:picChg chg="add del mod ord">
          <ac:chgData name="Deepro Banerjee" userId="b1dc997f-4cef-4f84-9288-7cffcb6793d6" providerId="ADAL" clId="{5D2F2C3E-0BD3-4DA7-8A80-82AF10FCAE15}" dt="2026-03-06T20:41:59.561" v="13118" actId="478"/>
          <ac:picMkLst>
            <pc:docMk/>
            <pc:sldMk cId="278097813" sldId="448"/>
            <ac:picMk id="8" creationId="{98FAA5C4-18F5-E57F-DADB-246F1EDA1AC5}"/>
          </ac:picMkLst>
        </pc:picChg>
        <pc:picChg chg="add del mod ord">
          <ac:chgData name="Deepro Banerjee" userId="b1dc997f-4cef-4f84-9288-7cffcb6793d6" providerId="ADAL" clId="{5D2F2C3E-0BD3-4DA7-8A80-82AF10FCAE15}" dt="2026-03-06T20:41:59.561" v="13118" actId="478"/>
          <ac:picMkLst>
            <pc:docMk/>
            <pc:sldMk cId="278097813" sldId="448"/>
            <ac:picMk id="9" creationId="{B35A3668-BD8D-9F93-7A68-F32E92DE71E8}"/>
          </ac:picMkLst>
        </pc:picChg>
      </pc:sldChg>
      <pc:sldChg chg="addSp delSp modSp new mod modNotesTx">
        <pc:chgData name="Deepro Banerjee" userId="b1dc997f-4cef-4f84-9288-7cffcb6793d6" providerId="ADAL" clId="{5D2F2C3E-0BD3-4DA7-8A80-82AF10FCAE15}" dt="2026-03-06T20:41:36.858" v="13116" actId="478"/>
        <pc:sldMkLst>
          <pc:docMk/>
          <pc:sldMk cId="680294873" sldId="449"/>
        </pc:sldMkLst>
        <pc:spChg chg="mod">
          <ac:chgData name="Deepro Banerjee" userId="b1dc997f-4cef-4f84-9288-7cffcb6793d6" providerId="ADAL" clId="{5D2F2C3E-0BD3-4DA7-8A80-82AF10FCAE15}" dt="2026-03-03T20:37:52.653" v="12688" actId="20577"/>
          <ac:spMkLst>
            <pc:docMk/>
            <pc:sldMk cId="680294873" sldId="449"/>
            <ac:spMk id="2" creationId="{F2262760-E483-8FCF-0E55-3CCF8F43EF13}"/>
          </ac:spMkLst>
        </pc:spChg>
        <pc:spChg chg="add del mod">
          <ac:chgData name="Deepro Banerjee" userId="b1dc997f-4cef-4f84-9288-7cffcb6793d6" providerId="ADAL" clId="{5D2F2C3E-0BD3-4DA7-8A80-82AF10FCAE15}" dt="2026-03-06T20:41:36.858" v="13116" actId="478"/>
          <ac:spMkLst>
            <pc:docMk/>
            <pc:sldMk cId="680294873" sldId="449"/>
            <ac:spMk id="4" creationId="{F1F4450E-C635-7E2A-951B-8FF455A186F8}"/>
          </ac:spMkLst>
        </pc:spChg>
        <pc:spChg chg="add del mod">
          <ac:chgData name="Deepro Banerjee" userId="b1dc997f-4cef-4f84-9288-7cffcb6793d6" providerId="ADAL" clId="{5D2F2C3E-0BD3-4DA7-8A80-82AF10FCAE15}" dt="2026-03-06T20:41:36.858" v="13116" actId="478"/>
          <ac:spMkLst>
            <pc:docMk/>
            <pc:sldMk cId="680294873" sldId="449"/>
            <ac:spMk id="5" creationId="{DBBFCF9D-5118-5E2F-A7C2-EAE55F30F19C}"/>
          </ac:spMkLst>
        </pc:spChg>
        <pc:spChg chg="add del mod">
          <ac:chgData name="Deepro Banerjee" userId="b1dc997f-4cef-4f84-9288-7cffcb6793d6" providerId="ADAL" clId="{5D2F2C3E-0BD3-4DA7-8A80-82AF10FCAE15}" dt="2026-03-06T20:41:36.858" v="13116" actId="478"/>
          <ac:spMkLst>
            <pc:docMk/>
            <pc:sldMk cId="680294873" sldId="449"/>
            <ac:spMk id="7" creationId="{14D73A4D-92EF-A094-32CD-20871F279A63}"/>
          </ac:spMkLst>
        </pc:spChg>
        <pc:spChg chg="add del mod">
          <ac:chgData name="Deepro Banerjee" userId="b1dc997f-4cef-4f84-9288-7cffcb6793d6" providerId="ADAL" clId="{5D2F2C3E-0BD3-4DA7-8A80-82AF10FCAE15}" dt="2026-03-06T20:41:36.858" v="13116" actId="478"/>
          <ac:spMkLst>
            <pc:docMk/>
            <pc:sldMk cId="680294873" sldId="449"/>
            <ac:spMk id="9" creationId="{F0C8806D-0192-D7A7-2722-BCEDC30CEA4F}"/>
          </ac:spMkLst>
        </pc:spChg>
        <pc:graphicFrameChg chg="add del mod modGraphic">
          <ac:chgData name="Deepro Banerjee" userId="b1dc997f-4cef-4f84-9288-7cffcb6793d6" providerId="ADAL" clId="{5D2F2C3E-0BD3-4DA7-8A80-82AF10FCAE15}" dt="2026-03-06T20:41:36.858" v="13116" actId="478"/>
          <ac:graphicFrameMkLst>
            <pc:docMk/>
            <pc:sldMk cId="680294873" sldId="449"/>
            <ac:graphicFrameMk id="3" creationId="{45286433-6638-F3AA-665C-1A57B9C75FDB}"/>
          </ac:graphicFrameMkLst>
        </pc:graphicFrameChg>
        <pc:graphicFrameChg chg="add del mod modGraphic">
          <ac:chgData name="Deepro Banerjee" userId="b1dc997f-4cef-4f84-9288-7cffcb6793d6" providerId="ADAL" clId="{5D2F2C3E-0BD3-4DA7-8A80-82AF10FCAE15}" dt="2026-03-06T20:41:36.858" v="13116" actId="478"/>
          <ac:graphicFrameMkLst>
            <pc:docMk/>
            <pc:sldMk cId="680294873" sldId="449"/>
            <ac:graphicFrameMk id="6" creationId="{02C0F041-CD57-5AC7-C065-53FB1236329A}"/>
          </ac:graphicFrameMkLst>
        </pc:graphicFrameChg>
        <pc:graphicFrameChg chg="add del mod modGraphic">
          <ac:chgData name="Deepro Banerjee" userId="b1dc997f-4cef-4f84-9288-7cffcb6793d6" providerId="ADAL" clId="{5D2F2C3E-0BD3-4DA7-8A80-82AF10FCAE15}" dt="2026-03-06T20:41:36.858" v="13116" actId="478"/>
          <ac:graphicFrameMkLst>
            <pc:docMk/>
            <pc:sldMk cId="680294873" sldId="449"/>
            <ac:graphicFrameMk id="8" creationId="{7FCC30E4-955A-63C6-E661-BACE9EC9CC73}"/>
          </ac:graphicFrameMkLst>
        </pc:graphicFrameChg>
      </pc:sldChg>
      <pc:sldMasterChg chg="modSldLayout">
        <pc:chgData name="Deepro Banerjee" userId="b1dc997f-4cef-4f84-9288-7cffcb6793d6" providerId="ADAL" clId="{5D2F2C3E-0BD3-4DA7-8A80-82AF10FCAE15}" dt="2026-02-13T21:20:06.828" v="1551" actId="14100"/>
        <pc:sldMasterMkLst>
          <pc:docMk/>
          <pc:sldMasterMk cId="2931303618" sldId="2147483660"/>
        </pc:sldMasterMkLst>
        <pc:sldLayoutChg chg="modSp mod">
          <pc:chgData name="Deepro Banerjee" userId="b1dc997f-4cef-4f84-9288-7cffcb6793d6" providerId="ADAL" clId="{5D2F2C3E-0BD3-4DA7-8A80-82AF10FCAE15}" dt="2026-02-13T21:20:06.828" v="1551" actId="14100"/>
          <pc:sldLayoutMkLst>
            <pc:docMk/>
            <pc:sldMasterMk cId="2931303618" sldId="2147483660"/>
            <pc:sldLayoutMk cId="1912480002" sldId="2147483663"/>
          </pc:sldLayoutMkLst>
          <pc:spChg chg="mod">
            <ac:chgData name="Deepro Banerjee" userId="b1dc997f-4cef-4f84-9288-7cffcb6793d6" providerId="ADAL" clId="{5D2F2C3E-0BD3-4DA7-8A80-82AF10FCAE15}" dt="2026-02-13T21:20:06.828" v="1551" actId="14100"/>
            <ac:spMkLst>
              <pc:docMk/>
              <pc:sldMasterMk cId="2931303618" sldId="2147483660"/>
              <pc:sldLayoutMk cId="1912480002" sldId="2147483663"/>
              <ac:spMk id="2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https://ashpublications.org/blood/article/128/22/2934/113537/High-Frequency-of-Somatic-Mutations-of-KMT2D-and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https://ashpublications.org/blood/article/133/9/893/260641/Inhibition-of-complement-C1s-improves-severe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https://pubmed.ncbi.nlm.nih.gov/30635392/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https://pubmed.ncbi.nlm.nih.gov/29737533/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https://pubmed.ncbi.nlm.nih.gov/30559259/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https://pubmed.ncbi.nlm.nih.gov/35172561/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91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38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5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lang="en-US" sz="6000" dirty="0"/>
              <a:t>Real world evidence for </a:t>
            </a:r>
            <a:r>
              <a:rPr lang="en-US" sz="6000" i="1" dirty="0"/>
              <a:t>gene </a:t>
            </a:r>
            <a:r>
              <a:rPr lang="en-US" sz="6000" dirty="0"/>
              <a:t>– indication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rPr lang="en-US" sz="1800" dirty="0"/>
              <a:t>Deepro Banerjee, Shicheng Guo</a:t>
            </a:r>
          </a:p>
          <a:p>
            <a:r>
              <a:rPr lang="en-US" sz="1800" dirty="0"/>
              <a:t>Month Date, Year</a:t>
            </a:r>
          </a:p>
          <a:p>
            <a:r>
              <a:rPr lang="en-US" sz="1800" dirty="0"/>
              <a:t>Translational Genetics and Data Science</a:t>
            </a:r>
          </a:p>
          <a:p>
            <a:r>
              <a:rPr lang="en-US" sz="1800" dirty="0"/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 from biobank data analysis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4D4EE-2BCD-B28A-92AF-FA2355CF53A6}"/>
              </a:ext>
            </a:extLst>
          </p:cNvPr>
          <p:cNvSpPr txBox="1"/>
          <p:nvPr/>
        </p:nvSpPr>
        <p:spPr>
          <a:xfrm>
            <a:off x="168119" y="4555553"/>
            <a:ext cx="6023344" cy="481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results of clinical traits among loss of function variant carriers in All of Us and UK Biobank cohort with a specific concentration on obesity traits. OR&gt;1 represents increased risk in carriers while OR&lt;1 indicates decreased risk. Beta&gt;0 represents increased risk while Beta&lt;0 represents decreased risk.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2760-E483-8FCF-0E55-3CCF8F43E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 from literature and external database</a:t>
            </a:r>
          </a:p>
        </p:txBody>
      </p:sp>
    </p:spTree>
    <p:extLst>
      <p:ext uri="{BB962C8B-B14F-4D97-AF65-F5344CB8AC3E}">
        <p14:creationId xmlns:p14="http://schemas.microsoft.com/office/powerpoint/2010/main" val="6802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57095-7A89-88C2-3C79-1F096CB2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FF5434-6921-8272-16CC-6932F1C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safety of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4C2AFC-C5CB-29AC-E14F-EFD2ABC14FF2}"/>
              </a:ext>
            </a:extLst>
          </p:cNvPr>
          <p:cNvSpPr txBox="1"/>
          <p:nvPr/>
        </p:nvSpPr>
        <p:spPr>
          <a:xfrm>
            <a:off x="599025" y="1114132"/>
            <a:ext cx="1341120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All of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1E839-8A24-96A4-A877-6EF90CB499A8}"/>
              </a:ext>
            </a:extLst>
          </p:cNvPr>
          <p:cNvSpPr txBox="1"/>
          <p:nvPr/>
        </p:nvSpPr>
        <p:spPr>
          <a:xfrm>
            <a:off x="6405141" y="1118324"/>
            <a:ext cx="1652016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UK Biobank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C9E14D-EB11-1E42-C938-71E0854779B8}"/>
              </a:ext>
            </a:extLst>
          </p:cNvPr>
          <p:cNvSpPr txBox="1"/>
          <p:nvPr/>
        </p:nvSpPr>
        <p:spPr>
          <a:xfrm>
            <a:off x="5621528" y="4209636"/>
            <a:ext cx="6314101" cy="18110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71B8B-177B-A1E2-78C8-FC951CE47F59}"/>
              </a:ext>
            </a:extLst>
          </p:cNvPr>
          <p:cNvSpPr txBox="1"/>
          <p:nvPr/>
        </p:nvSpPr>
        <p:spPr>
          <a:xfrm>
            <a:off x="193040" y="3713101"/>
            <a:ext cx="1161796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of clinical phenotypes among loss of function variant carriers in All of Us and UK Biobank cohort. Overall, &gt;3000 diseases were checked </a:t>
            </a:r>
            <a:r>
              <a:rPr lang="en-US" sz="800"/>
              <a:t>for association. </a:t>
            </a:r>
            <a:r>
              <a:rPr lang="en-US" sz="800" dirty="0"/>
              <a:t>The X-axis depicts the disease grouped by categories and y-axis denotes the p-value of association in negative log10 scale. An upper triangle denotes increased risk, and lower triangle denotes decreased risk.</a:t>
            </a:r>
            <a:endParaRPr lang="en-US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7CB917-F48A-BA26-CF08-7735F7102022}"/>
              </a:ext>
            </a:extLst>
          </p:cNvPr>
          <p:cNvSpPr txBox="1"/>
          <p:nvPr/>
        </p:nvSpPr>
        <p:spPr>
          <a:xfrm>
            <a:off x="1819910" y="6300382"/>
            <a:ext cx="575818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Answers to health-related survey information by loss-of-function variant carriers, compared to non-carriers sourced from the All of Us cohort. The categories were Poor, Fair, Good, Very Good and Excellent.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80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309</Words>
  <Application>Microsoft Office PowerPoint</Application>
  <PresentationFormat>Widescreen</PresentationFormat>
  <Paragraphs>28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Century Gothic</vt:lpstr>
      <vt:lpstr>Wingdings</vt:lpstr>
      <vt:lpstr>1_Office Theme</vt:lpstr>
      <vt:lpstr>Real world evidence for gene – indication</vt:lpstr>
      <vt:lpstr>Efficacy towards the indication from biobank data analysis</vt:lpstr>
      <vt:lpstr>Efficacy towards the indication from literature and external database</vt:lpstr>
      <vt:lpstr>Clinical safety of the target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3</cp:revision>
  <dcterms:created xsi:type="dcterms:W3CDTF">2025-05-21T21:46:49Z</dcterms:created>
  <dcterms:modified xsi:type="dcterms:W3CDTF">2026-03-06T20:42:38Z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