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Cover the key aspects of Company Pitch.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Cover the key aspects of The Problem.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Cover the key aspects of Our Solution.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Cover the key aspects of Market Opportunity.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Summarize and close.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2286000"/>
            <a:ext cx="108200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3600" b="1">
                <a:solidFill>
                  <a:srgbClr val="1B2A4A"/>
                </a:solidFill>
                <a:latin typeface="Calibri"/>
              </a:rPr>
              <a:t>Company Pitch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181447" y="1325880"/>
            <a:ext cx="1828800" cy="45720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523847" y="1600200"/>
            <a:ext cx="9144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1B2A4A"/>
                </a:solidFill>
                <a:latin typeface="Calibri"/>
              </a:rPr>
              <a:t>The Ask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247" y="269748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800">
                <a:solidFill>
                  <a:srgbClr val="5A5A6E"/>
                </a:solidFill>
                <a:latin typeface="Calibri"/>
              </a:rPr>
              <a:t>[Closing message]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365760"/>
            <a:ext cx="108200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800" b="1">
                <a:solidFill>
                  <a:srgbClr val="1B2A4A"/>
                </a:solidFill>
                <a:latin typeface="Calibri"/>
              </a:rPr>
              <a:t>The Problem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1143000"/>
            <a:ext cx="1371600" cy="36576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1463040"/>
            <a:ext cx="10820095" cy="4572000"/>
          </a:xfrm>
          <a:prstGeom prst="rect">
            <a:avLst/>
          </a:prstGeom>
          <a:noFill/>
        </p:spPr>
        <p:txBody>
          <a:bodyPr wrap="square" lIns="182880" rIns="182880" tIns="182880" bIns="18288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Char char="•"/>
            </a:pPr>
            <a:r>
              <a:rPr sz="1600">
                <a:solidFill>
                  <a:srgbClr val="1A1A2E"/>
                </a:solidFill>
                <a:latin typeface="Calibri"/>
              </a:rPr>
              <a:t>[Key point 1]</a:t>
            </a:r>
          </a:p>
          <a:p>
            <a:pPr>
              <a:lnSpc>
                <a:spcPct val="115000"/>
              </a:lnSpc>
              <a:spcAft>
                <a:spcPts val="800"/>
              </a:spcAft>
              <a:buChar char="•"/>
            </a:pPr>
            <a:r>
              <a:rPr sz="1600">
                <a:solidFill>
                  <a:srgbClr val="1A1A2E"/>
                </a:solidFill>
                <a:latin typeface="Calibri"/>
              </a:rPr>
              <a:t>[Key point 2]</a:t>
            </a:r>
          </a:p>
          <a:p>
            <a:pPr>
              <a:lnSpc>
                <a:spcPct val="115000"/>
              </a:lnSpc>
              <a:spcAft>
                <a:spcPts val="800"/>
              </a:spcAft>
              <a:buChar char="•"/>
            </a:pPr>
            <a:r>
              <a:rPr sz="1600">
                <a:solidFill>
                  <a:srgbClr val="1A1A2E"/>
                </a:solidFill>
                <a:latin typeface="Calibri"/>
              </a:rPr>
              <a:t>[Key point 3]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365760"/>
            <a:ext cx="108200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800" b="1">
                <a:solidFill>
                  <a:srgbClr val="1B2A4A"/>
                </a:solidFill>
                <a:latin typeface="Calibri"/>
              </a:rPr>
              <a:t>Our Solution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1143000"/>
            <a:ext cx="1371600" cy="36576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1463040"/>
            <a:ext cx="10820095" cy="4572000"/>
          </a:xfrm>
          <a:prstGeom prst="rect">
            <a:avLst/>
          </a:prstGeom>
          <a:noFill/>
        </p:spPr>
        <p:txBody>
          <a:bodyPr wrap="square" lIns="182880" rIns="182880" tIns="182880" bIns="18288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Char char="•"/>
            </a:pPr>
            <a:r>
              <a:rPr sz="1600">
                <a:solidFill>
                  <a:srgbClr val="1A1A2E"/>
                </a:solidFill>
                <a:latin typeface="Calibri"/>
              </a:rPr>
              <a:t>[Key point 1]</a:t>
            </a:r>
          </a:p>
          <a:p>
            <a:pPr>
              <a:lnSpc>
                <a:spcPct val="115000"/>
              </a:lnSpc>
              <a:spcAft>
                <a:spcPts val="800"/>
              </a:spcAft>
              <a:buChar char="•"/>
            </a:pPr>
            <a:r>
              <a:rPr sz="1600">
                <a:solidFill>
                  <a:srgbClr val="1A1A2E"/>
                </a:solidFill>
                <a:latin typeface="Calibri"/>
              </a:rPr>
              <a:t>[Key point 2]</a:t>
            </a:r>
          </a:p>
          <a:p>
            <a:pPr>
              <a:lnSpc>
                <a:spcPct val="115000"/>
              </a:lnSpc>
              <a:spcAft>
                <a:spcPts val="800"/>
              </a:spcAft>
              <a:buChar char="•"/>
            </a:pPr>
            <a:r>
              <a:rPr sz="1600">
                <a:solidFill>
                  <a:srgbClr val="1A1A2E"/>
                </a:solidFill>
                <a:latin typeface="Calibri"/>
              </a:rPr>
              <a:t>[Key point 3]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3847" y="1783080"/>
            <a:ext cx="9144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>
                <a:solidFill>
                  <a:srgbClr val="5A5A6E"/>
                </a:solidFill>
                <a:latin typeface="Calibri"/>
              </a:rPr>
              <a:t>[Context for the number]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3847" y="2331720"/>
            <a:ext cx="91440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600" b="1">
                <a:solidFill>
                  <a:srgbClr val="E8913A"/>
                </a:solidFill>
                <a:latin typeface="Calibri"/>
              </a:rPr>
              <a:t>[XX%]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3847" y="3977639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>
                <a:solidFill>
                  <a:srgbClr val="5A5A6E"/>
                </a:solidFill>
                <a:latin typeface="Calibri"/>
              </a:rPr>
              <a:t>Traction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247" y="4617720"/>
            <a:ext cx="7315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400">
                <a:solidFill>
                  <a:srgbClr val="5A5A6E"/>
                </a:solidFill>
                <a:latin typeface="Calibri"/>
              </a:rPr>
              <a:t>[Comparison or change from prior period]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365760"/>
            <a:ext cx="108200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800" b="1">
                <a:solidFill>
                  <a:srgbClr val="1B2A4A"/>
                </a:solidFill>
                <a:latin typeface="Calibri"/>
              </a:rPr>
              <a:t>Product Overview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1143000"/>
            <a:ext cx="1371600" cy="36576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685800" y="1463040"/>
            <a:ext cx="4663302" cy="4937760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806302" y="1463040"/>
            <a:ext cx="5699592" cy="1975104"/>
          </a:xfrm>
          <a:prstGeom prst="rect">
            <a:avLst/>
          </a:prstGeom>
          <a:noFill/>
        </p:spPr>
        <p:txBody>
          <a:bodyPr wrap="square" lIns="182880" rIns="182880" tIns="182880" bIns="182880">
            <a:spAutoFit/>
          </a:bodyPr>
          <a:lstStyle/>
          <a:p>
            <a:pPr>
              <a:lnSpc>
                <a:spcPct val="115000"/>
              </a:lnSpc>
            </a:pPr>
            <a:r>
              <a:rPr sz="1600">
                <a:solidFill>
                  <a:srgbClr val="1A1A2E"/>
                </a:solidFill>
                <a:latin typeface="Calibri"/>
              </a:rPr>
              <a:t>[Description of the visual content]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06302" y="3438144"/>
            <a:ext cx="5699592" cy="2962656"/>
          </a:xfrm>
          <a:prstGeom prst="rect">
            <a:avLst/>
          </a:prstGeom>
          <a:noFill/>
        </p:spPr>
        <p:txBody>
          <a:bodyPr wrap="square" lIns="182880" rIns="182880" tIns="182880" bIns="182880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  <a:buChar char="•"/>
            </a:pPr>
            <a:r>
              <a:rPr sz="1600">
                <a:solidFill>
                  <a:srgbClr val="1A1A2E"/>
                </a:solidFill>
                <a:latin typeface="Calibri"/>
              </a:rPr>
              <a:t>[Key point 1]</a:t>
            </a:r>
          </a:p>
          <a:p>
            <a:pPr>
              <a:lnSpc>
                <a:spcPct val="115000"/>
              </a:lnSpc>
              <a:spcAft>
                <a:spcPts val="600"/>
              </a:spcAft>
              <a:buChar char="•"/>
            </a:pPr>
            <a:r>
              <a:rPr sz="1600">
                <a:solidFill>
                  <a:srgbClr val="1A1A2E"/>
                </a:solidFill>
                <a:latin typeface="Calibri"/>
              </a:rPr>
              <a:t>[Key point 2]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365760"/>
            <a:ext cx="108200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800" b="1">
                <a:solidFill>
                  <a:srgbClr val="1B2A4A"/>
                </a:solidFill>
                <a:latin typeface="Calibri"/>
              </a:rPr>
              <a:t>Key Metrics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1143000"/>
            <a:ext cx="1371600" cy="36576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685800" y="1463040"/>
            <a:ext cx="2464993" cy="4937760"/>
          </a:xfrm>
          <a:prstGeom prst="roundRect">
            <a:avLst/>
          </a:prstGeom>
          <a:solidFill>
            <a:srgbClr val="F8F9FA"/>
          </a:solidFill>
          <a:ln>
            <a:solidFill>
              <a:srgbClr val="E8E8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645920"/>
            <a:ext cx="2099233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E8913A"/>
                </a:solidFill>
                <a:latin typeface="Calibri"/>
              </a:rPr>
              <a:t>[XX]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3931920"/>
            <a:ext cx="2099233" cy="1143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>
                <a:solidFill>
                  <a:srgbClr val="5A5A6E"/>
                </a:solidFill>
                <a:latin typeface="Calibri"/>
              </a:rPr>
              <a:t>[Metric 1]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5074920"/>
            <a:ext cx="2099233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>
                <a:solidFill>
                  <a:srgbClr val="2E7D32"/>
                </a:solidFill>
                <a:latin typeface="Calibri"/>
              </a:rPr>
              <a:t>▲ [+X%]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470833" y="1463040"/>
            <a:ext cx="2464993" cy="4937760"/>
          </a:xfrm>
          <a:prstGeom prst="roundRect">
            <a:avLst/>
          </a:prstGeom>
          <a:solidFill>
            <a:srgbClr val="F8F9FA"/>
          </a:solidFill>
          <a:ln>
            <a:solidFill>
              <a:srgbClr val="E8E8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653713" y="1645920"/>
            <a:ext cx="2099233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E8913A"/>
                </a:solidFill>
                <a:latin typeface="Calibri"/>
              </a:rPr>
              <a:t>[XX]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3713" y="3931920"/>
            <a:ext cx="2099233" cy="1143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>
                <a:solidFill>
                  <a:srgbClr val="5A5A6E"/>
                </a:solidFill>
                <a:latin typeface="Calibri"/>
              </a:rPr>
              <a:t>[Metric 2]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3713" y="5074920"/>
            <a:ext cx="2099233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>
                <a:solidFill>
                  <a:srgbClr val="2E7D32"/>
                </a:solidFill>
                <a:latin typeface="Calibri"/>
              </a:rPr>
              <a:t>▲ [+X%]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55867" y="1463040"/>
            <a:ext cx="2464993" cy="4937760"/>
          </a:xfrm>
          <a:prstGeom prst="roundRect">
            <a:avLst/>
          </a:prstGeom>
          <a:solidFill>
            <a:srgbClr val="F8F9FA"/>
          </a:solidFill>
          <a:ln>
            <a:solidFill>
              <a:srgbClr val="E8E8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38747" y="1645920"/>
            <a:ext cx="2099233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E8913A"/>
                </a:solidFill>
                <a:latin typeface="Calibri"/>
              </a:rPr>
              <a:t>[XX]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38747" y="3931920"/>
            <a:ext cx="2099233" cy="1143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>
                <a:solidFill>
                  <a:srgbClr val="5A5A6E"/>
                </a:solidFill>
                <a:latin typeface="Calibri"/>
              </a:rPr>
              <a:t>[Metric 3]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040901" y="1463040"/>
            <a:ext cx="2464993" cy="4937760"/>
          </a:xfrm>
          <a:prstGeom prst="roundRect">
            <a:avLst/>
          </a:prstGeom>
          <a:solidFill>
            <a:srgbClr val="F8F9FA"/>
          </a:solidFill>
          <a:ln>
            <a:solidFill>
              <a:srgbClr val="E8E8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223781" y="1645920"/>
            <a:ext cx="2099233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E8913A"/>
                </a:solidFill>
                <a:latin typeface="Calibri"/>
              </a:rPr>
              <a:t>[XX]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223781" y="3931920"/>
            <a:ext cx="2099233" cy="1143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>
                <a:solidFill>
                  <a:srgbClr val="5A5A6E"/>
                </a:solidFill>
                <a:latin typeface="Calibri"/>
              </a:rPr>
              <a:t>[Metric 4]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23781" y="5074920"/>
            <a:ext cx="2099233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>
                <a:solidFill>
                  <a:srgbClr val="C62828"/>
                </a:solidFill>
                <a:latin typeface="Calibri"/>
              </a:rPr>
              <a:t>▼ [-X%]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365760"/>
            <a:ext cx="108200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800" b="1">
                <a:solidFill>
                  <a:srgbClr val="1B2A4A"/>
                </a:solidFill>
                <a:latin typeface="Calibri"/>
              </a:rPr>
              <a:t>Why Us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1143000"/>
            <a:ext cx="1371600" cy="36576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1463040"/>
            <a:ext cx="2464993" cy="19751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/>
              <a:t>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3438144"/>
            <a:ext cx="2464993" cy="1234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>
                <a:solidFill>
                  <a:srgbClr val="1A1A2E"/>
                </a:solidFill>
                <a:latin typeface="Calibri"/>
              </a:rPr>
              <a:t>[Item 1]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4672584"/>
            <a:ext cx="2464993" cy="1728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200">
                <a:solidFill>
                  <a:srgbClr val="5A5A6E"/>
                </a:solidFill>
                <a:latin typeface="Calibri"/>
              </a:rPr>
              <a:t>[Description]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70833" y="1463040"/>
            <a:ext cx="2464993" cy="19751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/>
              <a:t>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70833" y="3438144"/>
            <a:ext cx="2464993" cy="1234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>
                <a:solidFill>
                  <a:srgbClr val="1A1A2E"/>
                </a:solidFill>
                <a:latin typeface="Calibri"/>
              </a:rPr>
              <a:t>[Item 2]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70833" y="4672584"/>
            <a:ext cx="2464993" cy="1728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200">
                <a:solidFill>
                  <a:srgbClr val="5A5A6E"/>
                </a:solidFill>
                <a:latin typeface="Calibri"/>
              </a:rPr>
              <a:t>[Description]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5867" y="1463040"/>
            <a:ext cx="2464993" cy="19751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/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55867" y="3438144"/>
            <a:ext cx="2464993" cy="1234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>
                <a:solidFill>
                  <a:srgbClr val="1A1A2E"/>
                </a:solidFill>
                <a:latin typeface="Calibri"/>
              </a:rPr>
              <a:t>[Item 3]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55867" y="4672584"/>
            <a:ext cx="2464993" cy="1728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200">
                <a:solidFill>
                  <a:srgbClr val="5A5A6E"/>
                </a:solidFill>
                <a:latin typeface="Calibri"/>
              </a:rPr>
              <a:t>[Description]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40901" y="1463040"/>
            <a:ext cx="2464993" cy="19751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/>
              <a:t>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040901" y="3438144"/>
            <a:ext cx="2464993" cy="1234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>
                <a:solidFill>
                  <a:srgbClr val="1A1A2E"/>
                </a:solidFill>
                <a:latin typeface="Calibri"/>
              </a:rPr>
              <a:t>[Item 4]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40901" y="4672584"/>
            <a:ext cx="2464993" cy="1728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200">
                <a:solidFill>
                  <a:srgbClr val="5A5A6E"/>
                </a:solidFill>
                <a:latin typeface="Calibri"/>
              </a:rPr>
              <a:t>[Description]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365760"/>
            <a:ext cx="108200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800" b="1">
                <a:solidFill>
                  <a:srgbClr val="1B2A4A"/>
                </a:solidFill>
                <a:latin typeface="Calibri"/>
              </a:rPr>
              <a:t>Market Opportunity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1143000"/>
            <a:ext cx="1371600" cy="36576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365760"/>
            <a:ext cx="108200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800" b="1">
                <a:solidFill>
                  <a:srgbClr val="1B2A4A"/>
                </a:solidFill>
                <a:latin typeface="Calibri"/>
              </a:rPr>
              <a:t>The Team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1143000"/>
            <a:ext cx="1371600" cy="36576"/>
          </a:xfrm>
          <a:prstGeom prst="rect">
            <a:avLst/>
          </a:prstGeom>
          <a:solidFill>
            <a:srgbClr val="E891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685800" y="1737360"/>
            <a:ext cx="3362858" cy="3474720"/>
          </a:xfrm>
          <a:prstGeom prst="roundRect">
            <a:avLst/>
          </a:prstGeom>
          <a:solidFill>
            <a:srgbClr val="F7F7F7"/>
          </a:solidFill>
          <a:ln>
            <a:solidFill>
              <a:srgbClr val="E0E0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955749" y="2103120"/>
            <a:ext cx="822960" cy="82296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[1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3108960"/>
            <a:ext cx="290565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>
                <a:solidFill>
                  <a:srgbClr val="1A1A2E"/>
                </a:solidFill>
                <a:latin typeface="Calibri"/>
              </a:rPr>
              <a:t>[Name 1]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474720"/>
            <a:ext cx="290565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>
                <a:solidFill>
                  <a:srgbClr val="E8913A"/>
                </a:solidFill>
                <a:latin typeface="Calibri"/>
              </a:rPr>
              <a:t>[Role]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14418" y="1737360"/>
            <a:ext cx="3362858" cy="3474720"/>
          </a:xfrm>
          <a:prstGeom prst="roundRect">
            <a:avLst/>
          </a:prstGeom>
          <a:solidFill>
            <a:srgbClr val="F7F7F7"/>
          </a:solidFill>
          <a:ln>
            <a:solidFill>
              <a:srgbClr val="E0E0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5684367" y="2103120"/>
            <a:ext cx="822960" cy="82296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[2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3018" y="3108960"/>
            <a:ext cx="290565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>
                <a:solidFill>
                  <a:srgbClr val="1A1A2E"/>
                </a:solidFill>
                <a:latin typeface="Calibri"/>
              </a:rPr>
              <a:t>[Name 2]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3018" y="3474720"/>
            <a:ext cx="290565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>
                <a:solidFill>
                  <a:srgbClr val="E8913A"/>
                </a:solidFill>
                <a:latin typeface="Calibri"/>
              </a:rPr>
              <a:t>[Role]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143036" y="1737360"/>
            <a:ext cx="3362858" cy="3474720"/>
          </a:xfrm>
          <a:prstGeom prst="roundRect">
            <a:avLst/>
          </a:prstGeom>
          <a:solidFill>
            <a:srgbClr val="F7F7F7"/>
          </a:solidFill>
          <a:ln>
            <a:solidFill>
              <a:srgbClr val="E0E0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9412985" y="2103120"/>
            <a:ext cx="822960" cy="82296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[3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71636" y="3108960"/>
            <a:ext cx="290565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>
                <a:solidFill>
                  <a:srgbClr val="1A1A2E"/>
                </a:solidFill>
                <a:latin typeface="Calibri"/>
              </a:rPr>
              <a:t>[Name 3]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71636" y="3474720"/>
            <a:ext cx="290565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>
                <a:solidFill>
                  <a:srgbClr val="E8913A"/>
                </a:solidFill>
                <a:latin typeface="Calibri"/>
              </a:rPr>
              <a:t>[Role]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AI-Powered Analytics Platform - Investor Pitch Deck</dc:title>
  <dc:subject>AI-Powered Analytics Platform - Investor Pitch Deck</dc:subject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