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501" y="45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6D7B8D2-A76F-92E4-1372-7FECEFD0FEB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9158ED6A-E8FD-69CD-1D72-9730BCF8D92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/>
              <a:t>マスター サブタイトルの書式設定</a:t>
            </a:r>
            <a:endParaRPr lang="en-US"/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C451C6B3-0657-559F-841C-DD350FCB86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FF642D-759E-4CE0-B1A4-59EF9CE11775}" type="datetimeFigureOut">
              <a:rPr lang="en-US" smtClean="0"/>
              <a:t>3/2/2026</a:t>
            </a:fld>
            <a:endParaRPr 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EE263135-6630-0AFC-6B43-5F8E193AF1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85EAF72C-785B-E433-2D7E-9F9B51FC46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911093-964C-486C-94D7-0D4BEA7A4C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7493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6CF7576-BA0A-D8F6-F457-CDA3B2CDF5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71CD3BBD-13DC-1D0B-2F98-342DAF5A7FE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8221591A-7EC6-2520-3AFA-6AA5DA1073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FF642D-759E-4CE0-B1A4-59EF9CE11775}" type="datetimeFigureOut">
              <a:rPr lang="en-US" smtClean="0"/>
              <a:t>3/2/2026</a:t>
            </a:fld>
            <a:endParaRPr 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D49FC090-F659-5981-37C7-1053418CEE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EAE1181D-7F98-1BE1-5A8B-319076AB23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911093-964C-486C-94D7-0D4BEA7A4C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12672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CF97997B-0480-9243-4614-EE1ED0FC45D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DE2FF712-B9EF-5A82-F2F5-F222D4F28A3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2212D42C-57C1-1B43-8925-F4ED76E375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FF642D-759E-4CE0-B1A4-59EF9CE11775}" type="datetimeFigureOut">
              <a:rPr lang="en-US" smtClean="0"/>
              <a:t>3/2/2026</a:t>
            </a:fld>
            <a:endParaRPr 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07194471-0114-0452-A72B-BCD44F3C7D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F4A417A4-C2BB-C99B-8B6C-9249B1208C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911093-964C-486C-94D7-0D4BEA7A4C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68987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29D162A-F60E-3301-FBAA-C532BED49C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6A1F6272-D6FD-4078-5202-2123064D242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1E8D5138-11FA-C40B-245B-815666B2D1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FF642D-759E-4CE0-B1A4-59EF9CE11775}" type="datetimeFigureOut">
              <a:rPr lang="en-US" smtClean="0"/>
              <a:t>3/2/2026</a:t>
            </a:fld>
            <a:endParaRPr 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6B748400-C3B1-4B25-3C59-7231E61C43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C26855A1-E668-B79C-CCD1-5D265C1BF9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911093-964C-486C-94D7-0D4BEA7A4C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00961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405FB36-44E1-2F57-4CF2-AC769603F9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BD15DFE6-6C33-4905-C103-D4281CE12B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7D66661D-6960-71DC-6C54-5E10DABA45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FF642D-759E-4CE0-B1A4-59EF9CE11775}" type="datetimeFigureOut">
              <a:rPr lang="en-US" smtClean="0"/>
              <a:t>3/2/2026</a:t>
            </a:fld>
            <a:endParaRPr 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3BC9A839-D550-DF7D-F5F7-6FD68DD790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1ECA0440-680C-A4CD-8A3E-B140BB1098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911093-964C-486C-94D7-0D4BEA7A4C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32489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9832FC8-D661-263F-151B-4312CA113B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65B3DF34-A66C-3DFD-54A8-AC428274E97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A50F6C9A-5DAA-FF85-4BFA-AC19CBEA035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DF7EC5B8-30DE-F1E3-66EA-4F0793CC54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FF642D-759E-4CE0-B1A4-59EF9CE11775}" type="datetimeFigureOut">
              <a:rPr lang="en-US" smtClean="0"/>
              <a:t>3/2/2026</a:t>
            </a:fld>
            <a:endParaRPr 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010E9407-CDA9-6121-A7B0-C2362F483F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71259184-AE07-93E2-ED61-1B2C739769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911093-964C-486C-94D7-0D4BEA7A4C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84030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A256152-8099-A432-D604-38A708799B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9C1486E1-19FF-D914-6405-557D42C0682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720D9E12-B8D0-0A73-08AD-90A9740BF47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E552B586-CE69-F605-784C-9FA3CA66FDA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EE1F303B-34C4-193C-7C52-641408A2778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75C01484-231D-B583-8D13-47FE0F49BC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FF642D-759E-4CE0-B1A4-59EF9CE11775}" type="datetimeFigureOut">
              <a:rPr lang="en-US" smtClean="0"/>
              <a:t>3/2/2026</a:t>
            </a:fld>
            <a:endParaRPr 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96CCD2A1-7F42-FA35-5F4C-AB289433AD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C5B98CE8-0C63-4AA8-8F29-C687DA8848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911093-964C-486C-94D7-0D4BEA7A4C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4249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E870326-5EB4-74BD-35AE-60266F00F0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E424D0CC-25AE-F662-6F61-8521831D25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FF642D-759E-4CE0-B1A4-59EF9CE11775}" type="datetimeFigureOut">
              <a:rPr lang="en-US" smtClean="0"/>
              <a:t>3/2/2026</a:t>
            </a:fld>
            <a:endParaRPr 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1B931442-FB95-4CFD-6606-DD5E96D527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321FC962-DA2A-8BE9-1744-ADD974D702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911093-964C-486C-94D7-0D4BEA7A4C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68668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E8BC2E54-CB17-70BC-3636-CBEDDE5927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FF642D-759E-4CE0-B1A4-59EF9CE11775}" type="datetimeFigureOut">
              <a:rPr lang="en-US" smtClean="0"/>
              <a:t>3/2/2026</a:t>
            </a:fld>
            <a:endParaRPr 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65C1C4DB-34D6-3ABB-C71C-DBE90597D4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7FF2A579-41F0-76F8-B3D4-C584B89B0C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911093-964C-486C-94D7-0D4BEA7A4C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38290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D6EE42F-9023-F736-E78C-792D2793EB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7AE2C108-909A-BEA8-F024-A42FBB0A1FB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79786574-D586-02BC-85C8-4A15E6A48DD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6A549BAB-2F4A-97FE-F153-8EF72E11BC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FF642D-759E-4CE0-B1A4-59EF9CE11775}" type="datetimeFigureOut">
              <a:rPr lang="en-US" smtClean="0"/>
              <a:t>3/2/2026</a:t>
            </a:fld>
            <a:endParaRPr 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35D19296-3AE2-15CD-EFC7-3032620779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5BA0A9AC-7B64-622C-E43E-D8A3B5B9BB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911093-964C-486C-94D7-0D4BEA7A4C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73833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E0616BE-0551-6739-6BFA-395CA7349D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23E5E6EB-8EB4-1001-E435-5817D6FB437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869DD12E-3AAB-E50C-573C-D923EFBB22B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E177152D-B32B-12C8-4D9B-61C0F5FAD9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FF642D-759E-4CE0-B1A4-59EF9CE11775}" type="datetimeFigureOut">
              <a:rPr lang="en-US" smtClean="0"/>
              <a:t>3/2/2026</a:t>
            </a:fld>
            <a:endParaRPr 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CCB6B59A-EE5D-1DE8-4ABC-CB90431FED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F3F50C06-A24B-19CA-C730-341D768D0C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911093-964C-486C-94D7-0D4BEA7A4C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79252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028CFB59-1882-BAD9-5ABF-3AF8B9CF31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780D2F34-599B-F595-F5FC-AA9AC3DD259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421EA6B-1C61-9063-A932-CB1E02EFCA7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8FF642D-759E-4CE0-B1A4-59EF9CE11775}" type="datetimeFigureOut">
              <a:rPr lang="en-US" smtClean="0"/>
              <a:t>3/2/2026</a:t>
            </a:fld>
            <a:endParaRPr 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30053524-A9C6-6637-FDEC-70D28C68CE2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56C77653-B8F8-29B7-0152-F9115A8B363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6911093-964C-486C-94D7-0D4BEA7A4C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5993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sv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7" Type="http://schemas.openxmlformats.org/officeDocument/2006/relationships/image" Target="../media/image16.sv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14.svg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E2A3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1ED93FB3-A2DD-A0EC-5E42-2F679AB8269A}"/>
              </a:ext>
            </a:extLst>
          </p:cNvPr>
          <p:cNvSpPr/>
          <p:nvPr/>
        </p:nvSpPr>
        <p:spPr>
          <a:xfrm>
            <a:off x="0" y="0"/>
            <a:ext cx="12192000" cy="76200"/>
          </a:xfrm>
          <a:prstGeom prst="rect">
            <a:avLst/>
          </a:prstGeom>
          <a:solidFill>
            <a:srgbClr val="0F9ED5"/>
          </a:solidFill>
          <a:ln w="190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905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63A1B5C7-5F1A-FCF7-A3E0-8E60803B6C6F}"/>
              </a:ext>
            </a:extLst>
          </p:cNvPr>
          <p:cNvSpPr/>
          <p:nvPr/>
        </p:nvSpPr>
        <p:spPr>
          <a:xfrm>
            <a:off x="0" y="6781800"/>
            <a:ext cx="12192000" cy="76200"/>
          </a:xfrm>
          <a:prstGeom prst="rect">
            <a:avLst/>
          </a:prstGeom>
          <a:solidFill>
            <a:srgbClr val="0F9ED5"/>
          </a:solidFill>
          <a:ln w="190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905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92274DE0-F6BC-B27F-9E16-19C37232547C}"/>
              </a:ext>
            </a:extLst>
          </p:cNvPr>
          <p:cNvSpPr/>
          <p:nvPr/>
        </p:nvSpPr>
        <p:spPr>
          <a:xfrm>
            <a:off x="762000" y="2286000"/>
            <a:ext cx="63500" cy="1016000"/>
          </a:xfrm>
          <a:prstGeom prst="rect">
            <a:avLst/>
          </a:prstGeom>
          <a:solidFill>
            <a:srgbClr val="E97132"/>
          </a:solidFill>
          <a:ln w="190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905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697EC172-23C2-B65C-40EF-56B4CA4E794E}"/>
              </a:ext>
            </a:extLst>
          </p:cNvPr>
          <p:cNvSpPr txBox="1"/>
          <p:nvPr/>
        </p:nvSpPr>
        <p:spPr>
          <a:xfrm>
            <a:off x="1016000" y="2159000"/>
            <a:ext cx="10668000" cy="92333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5400" b="1">
                <a:solidFill>
                  <a:srgbClr val="FFFFFF"/>
                </a:solidFill>
                <a:latin typeface="Aptos Display" panose="020B0004020202020204" pitchFamily="34" charset="0"/>
              </a:rPr>
              <a:t>The Async Advantage</a:t>
            </a: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2960A107-A3E7-FE34-8368-965C6D7114A1}"/>
              </a:ext>
            </a:extLst>
          </p:cNvPr>
          <p:cNvSpPr txBox="1"/>
          <p:nvPr/>
        </p:nvSpPr>
        <p:spPr>
          <a:xfrm>
            <a:off x="1016000" y="3683000"/>
            <a:ext cx="10668000" cy="430887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200">
                <a:solidFill>
                  <a:srgbClr val="B0C4DE"/>
                </a:solidFill>
                <a:latin typeface="Aptos" panose="020B0004020202020204" pitchFamily="34" charset="0"/>
              </a:rPr>
              <a:t>How modern teams do more by communicating less</a:t>
            </a: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D9D80BB7-2F98-6FD6-3DEE-7CE613FE6187}"/>
              </a:ext>
            </a:extLst>
          </p:cNvPr>
          <p:cNvSpPr txBox="1"/>
          <p:nvPr/>
        </p:nvSpPr>
        <p:spPr>
          <a:xfrm>
            <a:off x="1016000" y="5461000"/>
            <a:ext cx="5080000" cy="26161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1100">
                <a:solidFill>
                  <a:srgbClr val="0F9ED5"/>
                </a:solidFill>
                <a:latin typeface="Aptos" panose="020B0004020202020204" pitchFamily="34" charset="0"/>
              </a:rPr>
              <a:t>ASYNC  •  REMOTE  •  FOCUSED</a:t>
            </a:r>
          </a:p>
        </p:txBody>
      </p: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E61B4625-F46F-949E-8A0D-A6A2146CCDF7}"/>
              </a:ext>
            </a:extLst>
          </p:cNvPr>
          <p:cNvSpPr/>
          <p:nvPr/>
        </p:nvSpPr>
        <p:spPr>
          <a:xfrm>
            <a:off x="1016000" y="4762500"/>
            <a:ext cx="3175000" cy="25400"/>
          </a:xfrm>
          <a:prstGeom prst="rect">
            <a:avLst/>
          </a:prstGeom>
          <a:solidFill>
            <a:srgbClr val="2A3F55"/>
          </a:solidFill>
          <a:ln w="190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905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グラフィックス 9">
            <a:extLst>
              <a:ext uri="{FF2B5EF4-FFF2-40B4-BE49-F238E27FC236}">
                <a16:creationId xmlns:a16="http://schemas.microsoft.com/office/drawing/2014/main" id="{126D9B2C-41EA-87C2-843D-9A8D824980D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890000" y="2159000"/>
            <a:ext cx="2540000" cy="2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66455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E2A3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FD547E77-23C2-9592-EBBC-2DF7A0846071}"/>
              </a:ext>
            </a:extLst>
          </p:cNvPr>
          <p:cNvSpPr/>
          <p:nvPr/>
        </p:nvSpPr>
        <p:spPr>
          <a:xfrm>
            <a:off x="0" y="0"/>
            <a:ext cx="12192000" cy="76200"/>
          </a:xfrm>
          <a:prstGeom prst="rect">
            <a:avLst/>
          </a:prstGeom>
          <a:solidFill>
            <a:srgbClr val="0F9ED5"/>
          </a:solidFill>
          <a:ln w="190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905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4487211A-757B-FFA0-E2F4-516239B68024}"/>
              </a:ext>
            </a:extLst>
          </p:cNvPr>
          <p:cNvSpPr txBox="1"/>
          <p:nvPr/>
        </p:nvSpPr>
        <p:spPr>
          <a:xfrm>
            <a:off x="508000" y="254000"/>
            <a:ext cx="11176000" cy="36933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en-US">
                <a:solidFill>
                  <a:srgbClr val="0F9ED5"/>
                </a:solidFill>
                <a:latin typeface="Aptos Display" panose="020B0004020202020204" pitchFamily="34" charset="0"/>
              </a:rPr>
              <a:t>Benefits of Async Work</a:t>
            </a:r>
          </a:p>
        </p:txBody>
      </p:sp>
      <p:sp>
        <p:nvSpPr>
          <p:cNvPr id="4" name="四角形: 角を丸くする 3">
            <a:extLst>
              <a:ext uri="{FF2B5EF4-FFF2-40B4-BE49-F238E27FC236}">
                <a16:creationId xmlns:a16="http://schemas.microsoft.com/office/drawing/2014/main" id="{5FBEA4B0-B5C6-E605-41FE-16F6BB1A9F85}"/>
              </a:ext>
            </a:extLst>
          </p:cNvPr>
          <p:cNvSpPr/>
          <p:nvPr/>
        </p:nvSpPr>
        <p:spPr>
          <a:xfrm>
            <a:off x="508000" y="889000"/>
            <a:ext cx="5334000" cy="5461000"/>
          </a:xfrm>
          <a:prstGeom prst="roundRect">
            <a:avLst/>
          </a:prstGeom>
          <a:solidFill>
            <a:srgbClr val="253447"/>
          </a:solidFill>
          <a:ln w="190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905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四角形: 角を丸くする 4">
            <a:extLst>
              <a:ext uri="{FF2B5EF4-FFF2-40B4-BE49-F238E27FC236}">
                <a16:creationId xmlns:a16="http://schemas.microsoft.com/office/drawing/2014/main" id="{79ED943D-F102-3F51-5EBF-7FE2C9C4A3F3}"/>
              </a:ext>
            </a:extLst>
          </p:cNvPr>
          <p:cNvSpPr/>
          <p:nvPr/>
        </p:nvSpPr>
        <p:spPr>
          <a:xfrm>
            <a:off x="6350000" y="889000"/>
            <a:ext cx="5334000" cy="5461000"/>
          </a:xfrm>
          <a:prstGeom prst="roundRect">
            <a:avLst/>
          </a:prstGeom>
          <a:solidFill>
            <a:srgbClr val="253447"/>
          </a:solidFill>
          <a:ln w="190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905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グラフィックス 6">
            <a:extLst>
              <a:ext uri="{FF2B5EF4-FFF2-40B4-BE49-F238E27FC236}">
                <a16:creationId xmlns:a16="http://schemas.microsoft.com/office/drawing/2014/main" id="{D2967E36-14CA-56B5-9569-77146270B5C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032000" y="1270000"/>
            <a:ext cx="1143000" cy="1143000"/>
          </a:xfrm>
          <a:prstGeom prst="rect">
            <a:avLst/>
          </a:prstGeom>
        </p:spPr>
      </p:pic>
      <p:pic>
        <p:nvPicPr>
          <p:cNvPr id="9" name="グラフィックス 8">
            <a:extLst>
              <a:ext uri="{FF2B5EF4-FFF2-40B4-BE49-F238E27FC236}">
                <a16:creationId xmlns:a16="http://schemas.microsoft.com/office/drawing/2014/main" id="{9D7E5D7B-A6E2-7FAD-92E1-56B964AF06C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874000" y="1270000"/>
            <a:ext cx="1143000" cy="1143000"/>
          </a:xfrm>
          <a:prstGeom prst="rect">
            <a:avLst/>
          </a:prstGeom>
        </p:spPr>
      </p:pic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B47D74C9-98D3-F64B-821D-E4EE7948CD71}"/>
              </a:ext>
            </a:extLst>
          </p:cNvPr>
          <p:cNvSpPr txBox="1"/>
          <p:nvPr/>
        </p:nvSpPr>
        <p:spPr>
          <a:xfrm>
            <a:off x="762000" y="2540000"/>
            <a:ext cx="4826000" cy="492443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en-US" sz="2600" b="1">
                <a:solidFill>
                  <a:srgbClr val="FFFFFF"/>
                </a:solidFill>
                <a:latin typeface="Aptos Display" panose="020B0004020202020204" pitchFamily="34" charset="0"/>
              </a:rPr>
              <a:t>Deep Focus</a:t>
            </a: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7D4FDE7B-AA88-E822-DA7C-B18A6948D1B6}"/>
              </a:ext>
            </a:extLst>
          </p:cNvPr>
          <p:cNvSpPr txBox="1"/>
          <p:nvPr/>
        </p:nvSpPr>
        <p:spPr>
          <a:xfrm>
            <a:off x="762000" y="3302000"/>
            <a:ext cx="4826000" cy="55399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en-US" sz="1500">
                <a:solidFill>
                  <a:srgbClr val="B0C4DE"/>
                </a:solidFill>
                <a:latin typeface="Aptos" panose="020B0004020202020204" pitchFamily="34" charset="0"/>
              </a:rPr>
              <a:t>Work without constant interruptions and achieve a state of deep, unbroken concentration.</a:t>
            </a: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DD691847-0511-6D7C-9292-2C42B00324FE}"/>
              </a:ext>
            </a:extLst>
          </p:cNvPr>
          <p:cNvSpPr txBox="1"/>
          <p:nvPr/>
        </p:nvSpPr>
        <p:spPr>
          <a:xfrm>
            <a:off x="6604000" y="2540000"/>
            <a:ext cx="4826000" cy="492443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en-US" sz="2600" b="1">
                <a:solidFill>
                  <a:srgbClr val="FFFFFF"/>
                </a:solidFill>
                <a:latin typeface="Aptos Display" panose="020B0004020202020204" pitchFamily="34" charset="0"/>
              </a:rPr>
              <a:t>True Flexibility</a:t>
            </a: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86C1D636-DD7A-A2E6-C506-F62103E2575D}"/>
              </a:ext>
            </a:extLst>
          </p:cNvPr>
          <p:cNvSpPr txBox="1"/>
          <p:nvPr/>
        </p:nvSpPr>
        <p:spPr>
          <a:xfrm>
            <a:off x="6604000" y="3302000"/>
            <a:ext cx="4826000" cy="55399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en-US" sz="1500">
                <a:solidFill>
                  <a:srgbClr val="B0C4DE"/>
                </a:solidFill>
                <a:latin typeface="Aptos" panose="020B0004020202020204" pitchFamily="34" charset="0"/>
              </a:rPr>
              <a:t>Work when and where you're at your best — no commute, no fixed hours, no compromise.</a:t>
            </a:r>
          </a:p>
        </p:txBody>
      </p:sp>
      <p:sp>
        <p:nvSpPr>
          <p:cNvPr id="14" name="正方形/長方形 13">
            <a:extLst>
              <a:ext uri="{FF2B5EF4-FFF2-40B4-BE49-F238E27FC236}">
                <a16:creationId xmlns:a16="http://schemas.microsoft.com/office/drawing/2014/main" id="{410E29AC-1F6E-592E-A24E-CDEF87EA115D}"/>
              </a:ext>
            </a:extLst>
          </p:cNvPr>
          <p:cNvSpPr/>
          <p:nvPr/>
        </p:nvSpPr>
        <p:spPr>
          <a:xfrm>
            <a:off x="2032000" y="4508500"/>
            <a:ext cx="2286000" cy="38100"/>
          </a:xfrm>
          <a:prstGeom prst="rect">
            <a:avLst/>
          </a:prstGeom>
          <a:solidFill>
            <a:srgbClr val="E97132"/>
          </a:solidFill>
          <a:ln w="190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905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id="{E56275B5-6EE1-975E-D7D5-10F885099667}"/>
              </a:ext>
            </a:extLst>
          </p:cNvPr>
          <p:cNvSpPr/>
          <p:nvPr/>
        </p:nvSpPr>
        <p:spPr>
          <a:xfrm>
            <a:off x="7874000" y="4508500"/>
            <a:ext cx="2286000" cy="38100"/>
          </a:xfrm>
          <a:prstGeom prst="rect">
            <a:avLst/>
          </a:prstGeom>
          <a:solidFill>
            <a:srgbClr val="0F9ED5"/>
          </a:solidFill>
          <a:ln w="190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905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CDFB6FF7-C85E-7D91-9380-6933260C1CDE}"/>
              </a:ext>
            </a:extLst>
          </p:cNvPr>
          <p:cNvSpPr txBox="1"/>
          <p:nvPr/>
        </p:nvSpPr>
        <p:spPr>
          <a:xfrm>
            <a:off x="762000" y="4762500"/>
            <a:ext cx="4826000" cy="492443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en-US" sz="1300">
                <a:solidFill>
                  <a:srgbClr val="7A9BB5"/>
                </a:solidFill>
                <a:latin typeface="Aptos" panose="020B0004020202020204" pitchFamily="34" charset="0"/>
              </a:rPr>
              <a:t>Studies show async workers report 47% fewer interruptions and complete complex tasks 2x faster.</a:t>
            </a:r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B0E653FB-680B-EA73-81A5-2BF82371C999}"/>
              </a:ext>
            </a:extLst>
          </p:cNvPr>
          <p:cNvSpPr txBox="1"/>
          <p:nvPr/>
        </p:nvSpPr>
        <p:spPr>
          <a:xfrm>
            <a:off x="6604000" y="4762500"/>
            <a:ext cx="4826000" cy="492443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en-US" sz="1300">
                <a:solidFill>
                  <a:srgbClr val="7A9BB5"/>
                </a:solidFill>
                <a:latin typeface="Aptos" panose="020B0004020202020204" pitchFamily="34" charset="0"/>
              </a:rPr>
              <a:t>Set your own hours. Choose your environment. Do your best thinking on your own schedule.</a:t>
            </a:r>
          </a:p>
        </p:txBody>
      </p:sp>
    </p:spTree>
    <p:extLst>
      <p:ext uri="{BB962C8B-B14F-4D97-AF65-F5344CB8AC3E}">
        <p14:creationId xmlns:p14="http://schemas.microsoft.com/office/powerpoint/2010/main" val="29592361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E2A3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52C53889-E80A-B0B9-368D-F065D3DD855B}"/>
              </a:ext>
            </a:extLst>
          </p:cNvPr>
          <p:cNvSpPr/>
          <p:nvPr/>
        </p:nvSpPr>
        <p:spPr>
          <a:xfrm>
            <a:off x="0" y="0"/>
            <a:ext cx="12192000" cy="76200"/>
          </a:xfrm>
          <a:prstGeom prst="rect">
            <a:avLst/>
          </a:prstGeom>
          <a:solidFill>
            <a:srgbClr val="0F9ED5"/>
          </a:solidFill>
          <a:ln w="190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905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BA6F4CDB-5D65-4CA3-F3F5-6014F127EFCE}"/>
              </a:ext>
            </a:extLst>
          </p:cNvPr>
          <p:cNvSpPr txBox="1"/>
          <p:nvPr/>
        </p:nvSpPr>
        <p:spPr>
          <a:xfrm>
            <a:off x="508000" y="254000"/>
            <a:ext cx="11176000" cy="36933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en-US">
                <a:solidFill>
                  <a:srgbClr val="0F9ED5"/>
                </a:solidFill>
                <a:latin typeface="Aptos Display" panose="020B0004020202020204" pitchFamily="34" charset="0"/>
              </a:rPr>
              <a:t>Benefits of Async Work</a:t>
            </a:r>
          </a:p>
        </p:txBody>
      </p:sp>
      <p:sp>
        <p:nvSpPr>
          <p:cNvPr id="4" name="四角形: 角を丸くする 3">
            <a:extLst>
              <a:ext uri="{FF2B5EF4-FFF2-40B4-BE49-F238E27FC236}">
                <a16:creationId xmlns:a16="http://schemas.microsoft.com/office/drawing/2014/main" id="{E640EC1C-8878-8BF8-369B-B8812E8A8E91}"/>
              </a:ext>
            </a:extLst>
          </p:cNvPr>
          <p:cNvSpPr/>
          <p:nvPr/>
        </p:nvSpPr>
        <p:spPr>
          <a:xfrm>
            <a:off x="508000" y="889000"/>
            <a:ext cx="5334000" cy="5461000"/>
          </a:xfrm>
          <a:prstGeom prst="roundRect">
            <a:avLst/>
          </a:prstGeom>
          <a:solidFill>
            <a:srgbClr val="253447"/>
          </a:solidFill>
          <a:ln w="190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905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四角形: 角を丸くする 4">
            <a:extLst>
              <a:ext uri="{FF2B5EF4-FFF2-40B4-BE49-F238E27FC236}">
                <a16:creationId xmlns:a16="http://schemas.microsoft.com/office/drawing/2014/main" id="{C9F8825F-250C-CB81-765D-C3B5DCDD0A8D}"/>
              </a:ext>
            </a:extLst>
          </p:cNvPr>
          <p:cNvSpPr/>
          <p:nvPr/>
        </p:nvSpPr>
        <p:spPr>
          <a:xfrm>
            <a:off x="6350000" y="889000"/>
            <a:ext cx="5334000" cy="5461000"/>
          </a:xfrm>
          <a:prstGeom prst="roundRect">
            <a:avLst/>
          </a:prstGeom>
          <a:solidFill>
            <a:srgbClr val="253447"/>
          </a:solidFill>
          <a:ln w="190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905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グラフィックス 6">
            <a:extLst>
              <a:ext uri="{FF2B5EF4-FFF2-40B4-BE49-F238E27FC236}">
                <a16:creationId xmlns:a16="http://schemas.microsoft.com/office/drawing/2014/main" id="{CE18FA61-C88E-E653-0F74-B897EBA5E6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032000" y="1270000"/>
            <a:ext cx="1143000" cy="1143000"/>
          </a:xfrm>
          <a:prstGeom prst="rect">
            <a:avLst/>
          </a:prstGeom>
        </p:spPr>
      </p:pic>
      <p:pic>
        <p:nvPicPr>
          <p:cNvPr id="9" name="グラフィックス 8">
            <a:extLst>
              <a:ext uri="{FF2B5EF4-FFF2-40B4-BE49-F238E27FC236}">
                <a16:creationId xmlns:a16="http://schemas.microsoft.com/office/drawing/2014/main" id="{34ED24BB-282E-B937-F6AC-2BC260F932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874000" y="1270000"/>
            <a:ext cx="1143000" cy="1143000"/>
          </a:xfrm>
          <a:prstGeom prst="rect">
            <a:avLst/>
          </a:prstGeom>
        </p:spPr>
      </p:pic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B1E17FA9-3F9D-1C2B-DC36-06CFBC8C6126}"/>
              </a:ext>
            </a:extLst>
          </p:cNvPr>
          <p:cNvSpPr txBox="1"/>
          <p:nvPr/>
        </p:nvSpPr>
        <p:spPr>
          <a:xfrm>
            <a:off x="762000" y="2540000"/>
            <a:ext cx="4826000" cy="492443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en-US" sz="2600" b="1">
                <a:solidFill>
                  <a:srgbClr val="FFFFFF"/>
                </a:solidFill>
                <a:latin typeface="Aptos Display" panose="020B0004020202020204" pitchFamily="34" charset="0"/>
              </a:rPr>
              <a:t>Global Teams</a:t>
            </a: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E86DFBF3-5755-A628-1DFF-83D591A51352}"/>
              </a:ext>
            </a:extLst>
          </p:cNvPr>
          <p:cNvSpPr txBox="1"/>
          <p:nvPr/>
        </p:nvSpPr>
        <p:spPr>
          <a:xfrm>
            <a:off x="762000" y="3302000"/>
            <a:ext cx="4826000" cy="55399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en-US" sz="1500">
                <a:solidFill>
                  <a:srgbClr val="B0C4DE"/>
                </a:solidFill>
                <a:latin typeface="Aptos" panose="020B0004020202020204" pitchFamily="34" charset="0"/>
              </a:rPr>
              <a:t>Collaborate across time zones effortlessly — no one waits, everyone contributes.</a:t>
            </a: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C3A90E33-2FE9-2B6F-F256-4BB435AFF912}"/>
              </a:ext>
            </a:extLst>
          </p:cNvPr>
          <p:cNvSpPr txBox="1"/>
          <p:nvPr/>
        </p:nvSpPr>
        <p:spPr>
          <a:xfrm>
            <a:off x="6604000" y="2540000"/>
            <a:ext cx="4826000" cy="492443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en-US" sz="2600" b="1">
                <a:solidFill>
                  <a:srgbClr val="FFFFFF"/>
                </a:solidFill>
                <a:latin typeface="Aptos Display" panose="020B0004020202020204" pitchFamily="34" charset="0"/>
              </a:rPr>
              <a:t>Better Docs</a:t>
            </a: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429538E6-C915-6452-A93F-E828884C678D}"/>
              </a:ext>
            </a:extLst>
          </p:cNvPr>
          <p:cNvSpPr txBox="1"/>
          <p:nvPr/>
        </p:nvSpPr>
        <p:spPr>
          <a:xfrm>
            <a:off x="6604000" y="3302000"/>
            <a:ext cx="4826000" cy="55399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en-US" sz="1500">
                <a:solidFill>
                  <a:srgbClr val="B0C4DE"/>
                </a:solidFill>
                <a:latin typeface="Aptos" panose="020B0004020202020204" pitchFamily="34" charset="0"/>
              </a:rPr>
              <a:t>Write it down once, share it forever. Async creates a searchable trail of decisions.</a:t>
            </a:r>
          </a:p>
        </p:txBody>
      </p:sp>
      <p:sp>
        <p:nvSpPr>
          <p:cNvPr id="14" name="正方形/長方形 13">
            <a:extLst>
              <a:ext uri="{FF2B5EF4-FFF2-40B4-BE49-F238E27FC236}">
                <a16:creationId xmlns:a16="http://schemas.microsoft.com/office/drawing/2014/main" id="{9085234C-30C9-A251-F4DC-69FF8EEF3FE2}"/>
              </a:ext>
            </a:extLst>
          </p:cNvPr>
          <p:cNvSpPr/>
          <p:nvPr/>
        </p:nvSpPr>
        <p:spPr>
          <a:xfrm>
            <a:off x="2032000" y="4508500"/>
            <a:ext cx="2286000" cy="38100"/>
          </a:xfrm>
          <a:prstGeom prst="rect">
            <a:avLst/>
          </a:prstGeom>
          <a:solidFill>
            <a:srgbClr val="4EA72E"/>
          </a:solidFill>
          <a:ln w="190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905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id="{092C3CF1-02E4-B9D0-1089-4A1EA493358C}"/>
              </a:ext>
            </a:extLst>
          </p:cNvPr>
          <p:cNvSpPr/>
          <p:nvPr/>
        </p:nvSpPr>
        <p:spPr>
          <a:xfrm>
            <a:off x="7874000" y="4508500"/>
            <a:ext cx="2286000" cy="38100"/>
          </a:xfrm>
          <a:prstGeom prst="rect">
            <a:avLst/>
          </a:prstGeom>
          <a:solidFill>
            <a:srgbClr val="A02B93"/>
          </a:solidFill>
          <a:ln w="190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905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06391AAE-3B8C-7B31-1134-BA40E0EBEA73}"/>
              </a:ext>
            </a:extLst>
          </p:cNvPr>
          <p:cNvSpPr txBox="1"/>
          <p:nvPr/>
        </p:nvSpPr>
        <p:spPr>
          <a:xfrm>
            <a:off x="762000" y="4762500"/>
            <a:ext cx="4826000" cy="492443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en-US" sz="1300">
                <a:solidFill>
                  <a:srgbClr val="7A9BB5"/>
                </a:solidFill>
                <a:latin typeface="Aptos" panose="020B0004020202020204" pitchFamily="34" charset="0"/>
              </a:rPr>
              <a:t>Async teams span the globe. Tokyo, Berlin, NYC — all contributing without scheduling chaos.</a:t>
            </a:r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9C8F663D-DA96-93F0-985F-E74D3E6FDEE7}"/>
              </a:ext>
            </a:extLst>
          </p:cNvPr>
          <p:cNvSpPr txBox="1"/>
          <p:nvPr/>
        </p:nvSpPr>
        <p:spPr>
          <a:xfrm>
            <a:off x="6604000" y="4762500"/>
            <a:ext cx="4826000" cy="492443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en-US" sz="1300">
                <a:solidFill>
                  <a:srgbClr val="7A9BB5"/>
                </a:solidFill>
                <a:latin typeface="Aptos" panose="020B0004020202020204" pitchFamily="34" charset="0"/>
              </a:rPr>
              <a:t>Memos, decisions, context — all preserved. New teammates onboard in hours, not weeks.</a:t>
            </a:r>
          </a:p>
        </p:txBody>
      </p:sp>
    </p:spTree>
    <p:extLst>
      <p:ext uri="{BB962C8B-B14F-4D97-AF65-F5344CB8AC3E}">
        <p14:creationId xmlns:p14="http://schemas.microsoft.com/office/powerpoint/2010/main" val="36109347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E2A3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36D34F50-2B9A-FAB5-306B-4CAF7224FE82}"/>
              </a:ext>
            </a:extLst>
          </p:cNvPr>
          <p:cNvSpPr/>
          <p:nvPr/>
        </p:nvSpPr>
        <p:spPr>
          <a:xfrm>
            <a:off x="0" y="0"/>
            <a:ext cx="12192000" cy="76200"/>
          </a:xfrm>
          <a:prstGeom prst="rect">
            <a:avLst/>
          </a:prstGeom>
          <a:solidFill>
            <a:srgbClr val="E97132"/>
          </a:solidFill>
          <a:ln w="190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905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740B12B5-898C-2CE3-EB46-8741F8CEDFFB}"/>
              </a:ext>
            </a:extLst>
          </p:cNvPr>
          <p:cNvSpPr/>
          <p:nvPr/>
        </p:nvSpPr>
        <p:spPr>
          <a:xfrm>
            <a:off x="0" y="6781800"/>
            <a:ext cx="12192000" cy="76200"/>
          </a:xfrm>
          <a:prstGeom prst="rect">
            <a:avLst/>
          </a:prstGeom>
          <a:solidFill>
            <a:srgbClr val="E97132"/>
          </a:solidFill>
          <a:ln w="190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905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4D52A454-DEDF-BDBE-CDB5-B08844AB9034}"/>
              </a:ext>
            </a:extLst>
          </p:cNvPr>
          <p:cNvSpPr txBox="1"/>
          <p:nvPr/>
        </p:nvSpPr>
        <p:spPr>
          <a:xfrm>
            <a:off x="1016000" y="762000"/>
            <a:ext cx="10160000" cy="76944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en-US" sz="4400" b="1">
                <a:solidFill>
                  <a:srgbClr val="FFFFFF"/>
                </a:solidFill>
                <a:latin typeface="Aptos Display" panose="020B0004020202020204" pitchFamily="34" charset="0"/>
              </a:rPr>
              <a:t>Make the Shift to Async</a:t>
            </a:r>
          </a:p>
        </p:txBody>
      </p:sp>
      <p:sp>
        <p:nvSpPr>
          <p:cNvPr id="5" name="四角形: 角を丸くする 4">
            <a:extLst>
              <a:ext uri="{FF2B5EF4-FFF2-40B4-BE49-F238E27FC236}">
                <a16:creationId xmlns:a16="http://schemas.microsoft.com/office/drawing/2014/main" id="{599EE111-2921-9043-6181-2F45A3DEF016}"/>
              </a:ext>
            </a:extLst>
          </p:cNvPr>
          <p:cNvSpPr/>
          <p:nvPr/>
        </p:nvSpPr>
        <p:spPr>
          <a:xfrm>
            <a:off x="508000" y="2095500"/>
            <a:ext cx="3429000" cy="3683000"/>
          </a:xfrm>
          <a:prstGeom prst="roundRect">
            <a:avLst/>
          </a:prstGeom>
          <a:solidFill>
            <a:srgbClr val="253447"/>
          </a:solidFill>
          <a:ln w="190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905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四角形: 角を丸くする 5">
            <a:extLst>
              <a:ext uri="{FF2B5EF4-FFF2-40B4-BE49-F238E27FC236}">
                <a16:creationId xmlns:a16="http://schemas.microsoft.com/office/drawing/2014/main" id="{7B1A4ACB-AA83-8E86-4FCA-F87AEB9F0895}"/>
              </a:ext>
            </a:extLst>
          </p:cNvPr>
          <p:cNvSpPr/>
          <p:nvPr/>
        </p:nvSpPr>
        <p:spPr>
          <a:xfrm>
            <a:off x="4381500" y="2095500"/>
            <a:ext cx="3429000" cy="3683000"/>
          </a:xfrm>
          <a:prstGeom prst="roundRect">
            <a:avLst/>
          </a:prstGeom>
          <a:solidFill>
            <a:srgbClr val="253447"/>
          </a:solidFill>
          <a:ln w="190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905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四角形: 角を丸くする 6">
            <a:extLst>
              <a:ext uri="{FF2B5EF4-FFF2-40B4-BE49-F238E27FC236}">
                <a16:creationId xmlns:a16="http://schemas.microsoft.com/office/drawing/2014/main" id="{F4D13865-2A31-CE32-3D36-2DFF478BD87A}"/>
              </a:ext>
            </a:extLst>
          </p:cNvPr>
          <p:cNvSpPr/>
          <p:nvPr/>
        </p:nvSpPr>
        <p:spPr>
          <a:xfrm>
            <a:off x="8255000" y="2095500"/>
            <a:ext cx="3429000" cy="3683000"/>
          </a:xfrm>
          <a:prstGeom prst="roundRect">
            <a:avLst/>
          </a:prstGeom>
          <a:solidFill>
            <a:srgbClr val="253447"/>
          </a:solidFill>
          <a:ln w="190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905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グラフィックス 8">
            <a:extLst>
              <a:ext uri="{FF2B5EF4-FFF2-40B4-BE49-F238E27FC236}">
                <a16:creationId xmlns:a16="http://schemas.microsoft.com/office/drawing/2014/main" id="{25F950B9-0340-1F8B-F492-ABFFB1439B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333500" y="2349500"/>
            <a:ext cx="1016000" cy="1016000"/>
          </a:xfrm>
          <a:prstGeom prst="rect">
            <a:avLst/>
          </a:prstGeom>
        </p:spPr>
      </p:pic>
      <p:pic>
        <p:nvPicPr>
          <p:cNvPr id="11" name="グラフィックス 10">
            <a:extLst>
              <a:ext uri="{FF2B5EF4-FFF2-40B4-BE49-F238E27FC236}">
                <a16:creationId xmlns:a16="http://schemas.microsoft.com/office/drawing/2014/main" id="{AA99D6C6-2C41-0C49-3B62-C348B96C7C1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207000" y="2349500"/>
            <a:ext cx="1016000" cy="1016000"/>
          </a:xfrm>
          <a:prstGeom prst="rect">
            <a:avLst/>
          </a:prstGeom>
        </p:spPr>
      </p:pic>
      <p:pic>
        <p:nvPicPr>
          <p:cNvPr id="13" name="グラフィックス 12">
            <a:extLst>
              <a:ext uri="{FF2B5EF4-FFF2-40B4-BE49-F238E27FC236}">
                <a16:creationId xmlns:a16="http://schemas.microsoft.com/office/drawing/2014/main" id="{FCF0ACD1-94AF-52FB-FDFA-D9CE1A8AF9B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080500" y="2349500"/>
            <a:ext cx="1016000" cy="1016000"/>
          </a:xfrm>
          <a:prstGeom prst="rect">
            <a:avLst/>
          </a:prstGeom>
        </p:spPr>
      </p:pic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9ABC30E2-28D9-1730-AA67-8E71B0947F49}"/>
              </a:ext>
            </a:extLst>
          </p:cNvPr>
          <p:cNvSpPr txBox="1"/>
          <p:nvPr/>
        </p:nvSpPr>
        <p:spPr>
          <a:xfrm>
            <a:off x="635000" y="3492500"/>
            <a:ext cx="3175000" cy="36933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en-US" b="1">
                <a:solidFill>
                  <a:srgbClr val="FFFFFF"/>
                </a:solidFill>
                <a:latin typeface="Aptos Display" panose="020B0004020202020204" pitchFamily="34" charset="0"/>
              </a:rPr>
              <a:t>Set Norms</a:t>
            </a: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D72E29C5-1AC3-BEAB-3E0F-0E2050474586}"/>
              </a:ext>
            </a:extLst>
          </p:cNvPr>
          <p:cNvSpPr txBox="1"/>
          <p:nvPr/>
        </p:nvSpPr>
        <p:spPr>
          <a:xfrm>
            <a:off x="635000" y="4064000"/>
            <a:ext cx="3175000" cy="492443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en-US" sz="1300">
                <a:solidFill>
                  <a:srgbClr val="7A9BB5"/>
                </a:solidFill>
                <a:latin typeface="Aptos" panose="020B0004020202020204" pitchFamily="34" charset="0"/>
              </a:rPr>
              <a:t>Define response-time expectations and async-first communication guidelines.</a:t>
            </a:r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DE642A6E-7281-7FAC-DE08-7D249991A611}"/>
              </a:ext>
            </a:extLst>
          </p:cNvPr>
          <p:cNvSpPr txBox="1"/>
          <p:nvPr/>
        </p:nvSpPr>
        <p:spPr>
          <a:xfrm>
            <a:off x="4508500" y="3492500"/>
            <a:ext cx="3175000" cy="36933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en-US" b="1">
                <a:solidFill>
                  <a:srgbClr val="FFFFFF"/>
                </a:solidFill>
                <a:latin typeface="Aptos Display" panose="020B0004020202020204" pitchFamily="34" charset="0"/>
              </a:rPr>
              <a:t>Write More</a:t>
            </a:r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C4DAE106-E2DE-0C16-F9DF-D20CFA4695B3}"/>
              </a:ext>
            </a:extLst>
          </p:cNvPr>
          <p:cNvSpPr txBox="1"/>
          <p:nvPr/>
        </p:nvSpPr>
        <p:spPr>
          <a:xfrm>
            <a:off x="4508500" y="4064000"/>
            <a:ext cx="3175000" cy="492443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en-US" sz="1300">
                <a:solidFill>
                  <a:srgbClr val="7A9BB5"/>
                </a:solidFill>
                <a:latin typeface="Aptos" panose="020B0004020202020204" pitchFamily="34" charset="0"/>
              </a:rPr>
              <a:t>Replace meetings with written updates, decision logs, and recorded demos.</a:t>
            </a: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2D3AAA99-81C8-22E1-1899-12F2751C1421}"/>
              </a:ext>
            </a:extLst>
          </p:cNvPr>
          <p:cNvSpPr txBox="1"/>
          <p:nvPr/>
        </p:nvSpPr>
        <p:spPr>
          <a:xfrm>
            <a:off x="8382000" y="3492500"/>
            <a:ext cx="3175000" cy="36933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en-US" b="1">
                <a:solidFill>
                  <a:srgbClr val="FFFFFF"/>
                </a:solidFill>
                <a:latin typeface="Aptos Display" panose="020B0004020202020204" pitchFamily="34" charset="0"/>
              </a:rPr>
              <a:t>Measure Results</a:t>
            </a:r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6C27C3C3-526C-F649-B5F6-E90B291BD525}"/>
              </a:ext>
            </a:extLst>
          </p:cNvPr>
          <p:cNvSpPr txBox="1"/>
          <p:nvPr/>
        </p:nvSpPr>
        <p:spPr>
          <a:xfrm>
            <a:off x="8382000" y="4064000"/>
            <a:ext cx="3175000" cy="692497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en-US" sz="1300">
                <a:solidFill>
                  <a:srgbClr val="7A9BB5"/>
                </a:solidFill>
                <a:latin typeface="Aptos" panose="020B0004020202020204" pitchFamily="34" charset="0"/>
              </a:rPr>
              <a:t>Judge performance by outcomes and quality — not time-in-seat or instant availability.</a:t>
            </a:r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530049D8-1441-9085-4DDE-8AA9453E888F}"/>
              </a:ext>
            </a:extLst>
          </p:cNvPr>
          <p:cNvSpPr txBox="1"/>
          <p:nvPr/>
        </p:nvSpPr>
        <p:spPr>
          <a:xfrm>
            <a:off x="1016000" y="6096000"/>
            <a:ext cx="10160000" cy="307777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en-US" sz="1400">
                <a:solidFill>
                  <a:srgbClr val="0F9ED5"/>
                </a:solidFill>
                <a:latin typeface="Aptos" panose="020B0004020202020204" pitchFamily="34" charset="0"/>
              </a:rPr>
              <a:t>The future of work isn't 9-to-5 — it's results-to-results.</a:t>
            </a:r>
          </a:p>
        </p:txBody>
      </p:sp>
    </p:spTree>
    <p:extLst>
      <p:ext uri="{BB962C8B-B14F-4D97-AF65-F5344CB8AC3E}">
        <p14:creationId xmlns:p14="http://schemas.microsoft.com/office/powerpoint/2010/main" val="334350391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220</Words>
  <Application>Microsoft Office PowerPoint</Application>
  <PresentationFormat>ユーザー設定</PresentationFormat>
  <Paragraphs>25</Paragraphs>
  <Slides>4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4</vt:i4>
      </vt:variant>
    </vt:vector>
  </HeadingPairs>
  <TitlesOfParts>
    <vt:vector size="8" baseType="lpstr">
      <vt:lpstr>Aptos</vt:lpstr>
      <vt:lpstr>Aptos Display</vt:lpstr>
      <vt:lpstr>Arial</vt:lpstr>
      <vt:lpstr>Office テーマ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康行 桑井</dc:creator>
  <cp:lastModifiedBy>康行 桑井</cp:lastModifiedBy>
  <cp:revision>1</cp:revision>
  <dcterms:created xsi:type="dcterms:W3CDTF">2026-03-02T10:49:49Z</dcterms:created>
  <dcterms:modified xsi:type="dcterms:W3CDTF">2026-03-02T10:49:49Z</dcterms:modified>
</cp:coreProperties>
</file>