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01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EAE564-D393-40FB-B6BF-B385FD9AAFBE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972E8-52AE-4D69-B9B4-F0E006F9C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488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972E8-52AE-4D69-B9B4-F0E006F9CAE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11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972E8-52AE-4D69-B9B4-F0E006F9CAE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477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972E8-52AE-4D69-B9B4-F0E006F9CAE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891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972E8-52AE-4D69-B9B4-F0E006F9CAE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850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972E8-52AE-4D69-B9B4-F0E006F9CAE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539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D90D496-8878-3524-DCAF-1F9F29A6C6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EFD282F-52DD-A78B-EE75-492EA96046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3429A90-1F71-EFA5-37F2-25B881D42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95B87-1DCA-4211-B83D-0014E0F6D278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6B01BF5-AEB4-B508-D7A1-73C6B8A00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EAB5A2-9293-99B4-53C1-67022920F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C2474-6374-43ED-8C43-6D47FEE34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952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DA8364-372E-1E13-EF0C-43CA9506B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6B484E8-84BD-9D94-2BB5-B29F40EC95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5AEEB04-7B66-A9CF-1EA1-8A3D96140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95B87-1DCA-4211-B83D-0014E0F6D278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D274C42-4EE1-F402-9B50-6FC04DA4D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EF4485-B78D-AB4D-27CD-72FE86695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C2474-6374-43ED-8C43-6D47FEE34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563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128FB-3FFE-3962-03CA-8DEF96056B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6F46694-FB18-2CA7-FF87-B9E457218A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A9A1FFA-C3FE-3E9A-FB69-DF115DD21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95B87-1DCA-4211-B83D-0014E0F6D278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4893F04-974D-B230-0EE9-150F03737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54BF67F-91A4-6A27-9FD0-BF599DCCE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C2474-6374-43ED-8C43-6D47FEE34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512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247780-EB13-C79F-369F-9D7B2B875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32F703-4022-CCCE-0448-75947E71B3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03D53A5-3A72-3B41-C7AE-014A5C865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95B87-1DCA-4211-B83D-0014E0F6D278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D913344-F2A6-DB06-CF4F-8A9AF06DD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C0BC586-D18C-8A02-F714-BE4498801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C2474-6374-43ED-8C43-6D47FEE34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741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953780-DE3E-0F51-248E-705A2DBCD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8C1A6D7-8955-CB1A-08D5-305B8E6517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4A7695F-A48A-9B65-681F-6BFF9758F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95B87-1DCA-4211-B83D-0014E0F6D278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762D3D2-473F-A8FF-9A82-0646A3298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9A30F1B-1DE7-4F3D-62C3-9D14329A4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C2474-6374-43ED-8C43-6D47FEE34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412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529043D-8814-0CF4-B0E7-63C88E232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A79E921-E006-5560-BCF3-8E4F3FAD11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3CF2554-70E0-8E62-5439-2D53D1B5D9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D654D90-1607-50F6-7A53-C19EBE85F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95B87-1DCA-4211-B83D-0014E0F6D278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A589C76-65AB-9BCD-0504-235E8E07B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47052DD-916B-D3DA-A077-7C2A4F8DC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C2474-6374-43ED-8C43-6D47FEE34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472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B50113C-8DE5-B700-A3C3-D877A0A64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3048D09-6D53-62B5-66D9-1E10F7AA62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6DEE522-F6DF-EFAF-65F6-099738D7E3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100A617-699B-B77D-3791-8032E3B9CF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C76665D-44DB-0278-A36D-5B7E6D34EF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52D7A4F-9923-049D-8238-BDEAABDA2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95B87-1DCA-4211-B83D-0014E0F6D278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6D8E8F5-ED12-781E-92A7-16879934B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791A9CE2-5D1D-7CD3-56AD-E85E175F1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C2474-6374-43ED-8C43-6D47FEE34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076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52E5A9-7609-8061-B2A6-5CE79A1AD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600F709-3ED7-0056-8262-5A44380C1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95B87-1DCA-4211-B83D-0014E0F6D278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757D695-CD47-1317-0288-D0BFABAF4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6CA1B12-5407-11C8-E990-FFBF12774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C2474-6374-43ED-8C43-6D47FEE34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000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4059692-56B3-E05C-672E-65D12E802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95B87-1DCA-4211-B83D-0014E0F6D278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4DA4D3E-393E-EC84-3CEB-21EC4CB3C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3E66D79-0976-7B70-05AD-350089FFD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C2474-6374-43ED-8C43-6D47FEE34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869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61D5AF-3E41-5173-3A82-053CA8FB3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8B33E4-0B4C-7822-A065-FC0544F108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BF47FB4-CC17-0514-615B-CE5ABB455C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2BBFEDF-F901-AC63-34D1-369995B05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95B87-1DCA-4211-B83D-0014E0F6D278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753B3F0-49D7-B828-B7CA-28E2A06ED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6B545BE-A70E-F2C1-1C48-E7788D6AB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C2474-6374-43ED-8C43-6D47FEE34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466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24FB16-F506-A2D9-C189-70498B271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E2291F5-551C-B340-0409-875BB5268C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60E7F52-91AA-8759-F65E-02EE7808E9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FE2BE22-DC28-983B-5E95-2953AD791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95B87-1DCA-4211-B83D-0014E0F6D278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78A1C0C-9AF6-FD94-6684-69124AE9F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BBDEA32-0DD1-4E88-9F01-B9B8FA8E3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C2474-6374-43ED-8C43-6D47FEE34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814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DF3D518-D578-5E1A-9149-EA030A8FA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DBFF199-DB9A-BDA4-38D4-D5B3B91AD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173D501-5270-A4E2-79E2-4226574187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695B87-1DCA-4211-B83D-0014E0F6D278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81F6FBA-7D49-8863-E658-220D7147DE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011DC00-56E7-D840-9241-376FF05A8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AC2474-6374-43ED-8C43-6D47FEE34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08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8FE4159-5C05-88AC-9A05-639B1AE6F01D}"/>
              </a:ext>
            </a:extLst>
          </p:cNvPr>
          <p:cNvSpPr/>
          <p:nvPr/>
        </p:nvSpPr>
        <p:spPr>
          <a:xfrm>
            <a:off x="0" y="0"/>
            <a:ext cx="12192000" cy="76200"/>
          </a:xfrm>
          <a:prstGeom prst="rect">
            <a:avLst/>
          </a:prstGeom>
          <a:solidFill>
            <a:srgbClr val="0D9488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86A7CC7-AD6C-66D8-E828-5C7B4F664D4F}"/>
              </a:ext>
            </a:extLst>
          </p:cNvPr>
          <p:cNvSpPr/>
          <p:nvPr/>
        </p:nvSpPr>
        <p:spPr>
          <a:xfrm>
            <a:off x="0" y="6781800"/>
            <a:ext cx="12192000" cy="76200"/>
          </a:xfrm>
          <a:prstGeom prst="rect">
            <a:avLst/>
          </a:prstGeom>
          <a:solidFill>
            <a:srgbClr val="0D9488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B22F0237-4A78-1208-0973-7851E2EEE91B}"/>
              </a:ext>
            </a:extLst>
          </p:cNvPr>
          <p:cNvSpPr/>
          <p:nvPr/>
        </p:nvSpPr>
        <p:spPr>
          <a:xfrm>
            <a:off x="4826000" y="889000"/>
            <a:ext cx="2540000" cy="2540000"/>
          </a:xfrm>
          <a:prstGeom prst="ellipse">
            <a:avLst/>
          </a:prstGeom>
          <a:solidFill>
            <a:srgbClr val="E0F5F3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97D4BA0E-C5DA-6935-AFFE-E58FA2E9C8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70500" y="1333500"/>
            <a:ext cx="1651000" cy="165100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B363F56-CE88-DB67-C32C-864EC6614713}"/>
              </a:ext>
            </a:extLst>
          </p:cNvPr>
          <p:cNvSpPr txBox="1"/>
          <p:nvPr/>
        </p:nvSpPr>
        <p:spPr>
          <a:xfrm>
            <a:off x="2540000" y="3619500"/>
            <a:ext cx="7112000" cy="10156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6000" b="1">
                <a:solidFill>
                  <a:srgbClr val="0D9488"/>
                </a:solidFill>
                <a:latin typeface="Segoe UI" panose="020B0502040204020203" pitchFamily="34" charset="0"/>
              </a:rPr>
              <a:t>NoteAI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61DA424-1DF3-7BFD-B721-856DE8CC991E}"/>
              </a:ext>
            </a:extLst>
          </p:cNvPr>
          <p:cNvSpPr txBox="1"/>
          <p:nvPr/>
        </p:nvSpPr>
        <p:spPr>
          <a:xfrm>
            <a:off x="1905000" y="4762500"/>
            <a:ext cx="8382000" cy="43088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4B5563"/>
                </a:solidFill>
                <a:latin typeface="Segoe UI" panose="020B0502040204020203" pitchFamily="34" charset="0"/>
              </a:rPr>
              <a:t>Your second brain, powered by AI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700C4D1-CD9E-CDA4-28BB-5D1AE917EBC2}"/>
              </a:ext>
            </a:extLst>
          </p:cNvPr>
          <p:cNvSpPr txBox="1"/>
          <p:nvPr/>
        </p:nvSpPr>
        <p:spPr>
          <a:xfrm>
            <a:off x="4445000" y="5715000"/>
            <a:ext cx="3302000" cy="2616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nb-NO" sz="1100">
                <a:solidFill>
                  <a:srgbClr val="9CA3AF"/>
                </a:solidFill>
                <a:latin typeface="Segoe UI" panose="020B0502040204020203" pitchFamily="34" charset="0"/>
              </a:rPr>
              <a:t>noteai.app  ·  Private Beta 2026</a:t>
            </a:r>
            <a:endParaRPr lang="en-US" sz="1100">
              <a:solidFill>
                <a:srgbClr val="9CA3AF"/>
              </a:solidFill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388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AAF1A9F-C9D8-2F27-B2A5-C3862AD863C8}"/>
              </a:ext>
            </a:extLst>
          </p:cNvPr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0D9488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9767317-E079-EE05-2738-E274A25CC0C4}"/>
              </a:ext>
            </a:extLst>
          </p:cNvPr>
          <p:cNvSpPr txBox="1"/>
          <p:nvPr/>
        </p:nvSpPr>
        <p:spPr>
          <a:xfrm>
            <a:off x="762000" y="228600"/>
            <a:ext cx="1066800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800" b="1">
                <a:solidFill>
                  <a:srgbClr val="FFFFFF"/>
                </a:solidFill>
                <a:latin typeface="Segoe UI" panose="020B0502040204020203" pitchFamily="34" charset="0"/>
              </a:rPr>
              <a:t>Your notes are scattered and useless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0F2F26F-9997-B2E7-8030-8BEC5AA961FE}"/>
              </a:ext>
            </a:extLst>
          </p:cNvPr>
          <p:cNvSpPr/>
          <p:nvPr/>
        </p:nvSpPr>
        <p:spPr>
          <a:xfrm>
            <a:off x="635000" y="1714500"/>
            <a:ext cx="3175000" cy="4064000"/>
          </a:xfrm>
          <a:prstGeom prst="roundRect">
            <a:avLst/>
          </a:prstGeom>
          <a:solidFill>
            <a:srgbClr val="FEF2F2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2CEA2C49-778D-5F06-014A-8ACC5F8B2C81}"/>
              </a:ext>
            </a:extLst>
          </p:cNvPr>
          <p:cNvSpPr/>
          <p:nvPr/>
        </p:nvSpPr>
        <p:spPr>
          <a:xfrm>
            <a:off x="4508500" y="1714500"/>
            <a:ext cx="3175000" cy="4064000"/>
          </a:xfrm>
          <a:prstGeom prst="roundRect">
            <a:avLst/>
          </a:prstGeom>
          <a:solidFill>
            <a:srgbClr val="FEF2F2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9703DD7E-8C2A-CB40-96D9-FC211B82B5D4}"/>
              </a:ext>
            </a:extLst>
          </p:cNvPr>
          <p:cNvSpPr/>
          <p:nvPr/>
        </p:nvSpPr>
        <p:spPr>
          <a:xfrm>
            <a:off x="8382000" y="1714500"/>
            <a:ext cx="3175000" cy="4064000"/>
          </a:xfrm>
          <a:prstGeom prst="roundRect">
            <a:avLst/>
          </a:prstGeom>
          <a:solidFill>
            <a:srgbClr val="FEF2F2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グラフィックス 7">
            <a:extLst>
              <a:ext uri="{FF2B5EF4-FFF2-40B4-BE49-F238E27FC236}">
                <a16:creationId xmlns:a16="http://schemas.microsoft.com/office/drawing/2014/main" id="{44529769-D4B1-59D4-D4A0-3853418F12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7500" y="2095500"/>
            <a:ext cx="1270000" cy="1270000"/>
          </a:xfrm>
          <a:prstGeom prst="rect">
            <a:avLst/>
          </a:prstGeom>
        </p:spPr>
      </p:pic>
      <p:pic>
        <p:nvPicPr>
          <p:cNvPr id="10" name="グラフィックス 9">
            <a:extLst>
              <a:ext uri="{FF2B5EF4-FFF2-40B4-BE49-F238E27FC236}">
                <a16:creationId xmlns:a16="http://schemas.microsoft.com/office/drawing/2014/main" id="{D00B2EFE-668A-C793-1121-89CA01B06E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61000" y="2095500"/>
            <a:ext cx="1270000" cy="1270000"/>
          </a:xfrm>
          <a:prstGeom prst="rect">
            <a:avLst/>
          </a:prstGeom>
        </p:spPr>
      </p:pic>
      <p:pic>
        <p:nvPicPr>
          <p:cNvPr id="12" name="グラフィックス 11">
            <a:extLst>
              <a:ext uri="{FF2B5EF4-FFF2-40B4-BE49-F238E27FC236}">
                <a16:creationId xmlns:a16="http://schemas.microsoft.com/office/drawing/2014/main" id="{6826215A-FC42-BCA8-6B13-CDA8D4D105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334500" y="2095500"/>
            <a:ext cx="1270000" cy="1270000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9ADC8B8-D267-14D8-4539-0A19133EDE90}"/>
              </a:ext>
            </a:extLst>
          </p:cNvPr>
          <p:cNvSpPr txBox="1"/>
          <p:nvPr/>
        </p:nvSpPr>
        <p:spPr>
          <a:xfrm>
            <a:off x="698500" y="3492500"/>
            <a:ext cx="304800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600" b="1">
                <a:solidFill>
                  <a:srgbClr val="1F2937"/>
                </a:solidFill>
                <a:latin typeface="Segoe UI" panose="020B0502040204020203" pitchFamily="34" charset="0"/>
              </a:rPr>
              <a:t>Everything Is Chaos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CED145-FDB4-CCD7-8297-6B11F86927C2}"/>
              </a:ext>
            </a:extLst>
          </p:cNvPr>
          <p:cNvSpPr txBox="1"/>
          <p:nvPr/>
        </p:nvSpPr>
        <p:spPr>
          <a:xfrm>
            <a:off x="4572000" y="3492500"/>
            <a:ext cx="304800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600" b="1">
                <a:solidFill>
                  <a:srgbClr val="1F2937"/>
                </a:solidFill>
                <a:latin typeface="Segoe UI" panose="020B0502040204020203" pitchFamily="34" charset="0"/>
              </a:rPr>
              <a:t>Can't Find Anything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D14B01D-F1CA-9617-A8EB-4E36582DE767}"/>
              </a:ext>
            </a:extLst>
          </p:cNvPr>
          <p:cNvSpPr txBox="1"/>
          <p:nvPr/>
        </p:nvSpPr>
        <p:spPr>
          <a:xfrm>
            <a:off x="8445500" y="3492500"/>
            <a:ext cx="304800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600" b="1">
                <a:solidFill>
                  <a:srgbClr val="1F2937"/>
                </a:solidFill>
                <a:latin typeface="Segoe UI" panose="020B0502040204020203" pitchFamily="34" charset="0"/>
              </a:rPr>
              <a:t>Context Forgotten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8E1C193-B9CD-5A0F-C861-84BD46B1EB32}"/>
              </a:ext>
            </a:extLst>
          </p:cNvPr>
          <p:cNvSpPr txBox="1"/>
          <p:nvPr/>
        </p:nvSpPr>
        <p:spPr>
          <a:xfrm>
            <a:off x="698500" y="4038600"/>
            <a:ext cx="304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200">
                <a:solidFill>
                  <a:srgbClr val="6B7280"/>
                </a:solidFill>
                <a:latin typeface="Segoe UI" panose="020B0502040204020203" pitchFamily="34" charset="0"/>
              </a:rPr>
              <a:t>Notes live in 5 different apps. Nothing connects. Chaos is your default state.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6613097-F5AC-CFE4-55E2-9D5C5DA14F36}"/>
              </a:ext>
            </a:extLst>
          </p:cNvPr>
          <p:cNvSpPr txBox="1"/>
          <p:nvPr/>
        </p:nvSpPr>
        <p:spPr>
          <a:xfrm>
            <a:off x="4572000" y="4038600"/>
            <a:ext cx="304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200">
                <a:solidFill>
                  <a:srgbClr val="6B7280"/>
                </a:solidFill>
                <a:latin typeface="Segoe UI" panose="020B0502040204020203" pitchFamily="34" charset="0"/>
              </a:rPr>
              <a:t>You wrote it down somewhere. But keyword search misses what you actually meant.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138A9DDE-8DEA-77C9-0A64-150400635952}"/>
              </a:ext>
            </a:extLst>
          </p:cNvPr>
          <p:cNvSpPr txBox="1"/>
          <p:nvPr/>
        </p:nvSpPr>
        <p:spPr>
          <a:xfrm>
            <a:off x="8445500" y="4038600"/>
            <a:ext cx="304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200">
                <a:solidFill>
                  <a:srgbClr val="6B7280"/>
                </a:solidFill>
                <a:latin typeface="Segoe UI" panose="020B0502040204020203" pitchFamily="34" charset="0"/>
              </a:rPr>
              <a:t>Great ideas disappear. Meeting insights vanish. Notes without context are useless.</a:t>
            </a:r>
          </a:p>
        </p:txBody>
      </p:sp>
    </p:spTree>
    <p:extLst>
      <p:ext uri="{BB962C8B-B14F-4D97-AF65-F5344CB8AC3E}">
        <p14:creationId xmlns:p14="http://schemas.microsoft.com/office/powerpoint/2010/main" val="4121089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3E14C7C-1EE2-5786-442B-15733ECB2409}"/>
              </a:ext>
            </a:extLst>
          </p:cNvPr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0D9488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ECB1A66-CB8B-0FE3-8A1D-3542BD3CDE79}"/>
              </a:ext>
            </a:extLst>
          </p:cNvPr>
          <p:cNvSpPr txBox="1"/>
          <p:nvPr/>
        </p:nvSpPr>
        <p:spPr>
          <a:xfrm>
            <a:off x="762000" y="228600"/>
            <a:ext cx="1066800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800" b="1">
                <a:solidFill>
                  <a:srgbClr val="FFFFFF"/>
                </a:solidFill>
                <a:latin typeface="Segoe UI" panose="020B0502040204020203" pitchFamily="34" charset="0"/>
              </a:rPr>
              <a:t>NoteAI understands what you mean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C222402-8F6A-43A1-0F53-97F6325CA3D7}"/>
              </a:ext>
            </a:extLst>
          </p:cNvPr>
          <p:cNvSpPr txBox="1"/>
          <p:nvPr/>
        </p:nvSpPr>
        <p:spPr>
          <a:xfrm>
            <a:off x="1270000" y="1333500"/>
            <a:ext cx="965200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600">
                <a:solidFill>
                  <a:srgbClr val="6B7280"/>
                </a:solidFill>
                <a:latin typeface="Segoe UI" panose="020B0502040204020203" pitchFamily="34" charset="0"/>
              </a:rPr>
              <a:t>Three steps. Zero friction. Your knowledge, always available.</a:t>
            </a: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D51DDE71-0B5A-18AE-91FA-33E7CC870288}"/>
              </a:ext>
            </a:extLst>
          </p:cNvPr>
          <p:cNvSpPr/>
          <p:nvPr/>
        </p:nvSpPr>
        <p:spPr>
          <a:xfrm>
            <a:off x="1016000" y="2095500"/>
            <a:ext cx="2286000" cy="2286000"/>
          </a:xfrm>
          <a:prstGeom prst="ellipse">
            <a:avLst/>
          </a:prstGeom>
          <a:solidFill>
            <a:srgbClr val="0D9488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37D9A39D-E8AC-D6A4-971C-3C944843B29C}"/>
              </a:ext>
            </a:extLst>
          </p:cNvPr>
          <p:cNvSpPr/>
          <p:nvPr/>
        </p:nvSpPr>
        <p:spPr>
          <a:xfrm>
            <a:off x="4953000" y="2095500"/>
            <a:ext cx="2286000" cy="2286000"/>
          </a:xfrm>
          <a:prstGeom prst="ellipse">
            <a:avLst/>
          </a:prstGeom>
          <a:solidFill>
            <a:srgbClr val="0D9488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B8070A91-65A2-2D26-F5CA-0C2158F873DD}"/>
              </a:ext>
            </a:extLst>
          </p:cNvPr>
          <p:cNvSpPr/>
          <p:nvPr/>
        </p:nvSpPr>
        <p:spPr>
          <a:xfrm>
            <a:off x="8890000" y="2095500"/>
            <a:ext cx="2286000" cy="2286000"/>
          </a:xfrm>
          <a:prstGeom prst="ellipse">
            <a:avLst/>
          </a:prstGeom>
          <a:solidFill>
            <a:srgbClr val="0D9488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グラフィックス 8">
            <a:extLst>
              <a:ext uri="{FF2B5EF4-FFF2-40B4-BE49-F238E27FC236}">
                <a16:creationId xmlns:a16="http://schemas.microsoft.com/office/drawing/2014/main" id="{53242A06-DE7C-6379-A3F6-E21E38CD48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24000" y="2540000"/>
            <a:ext cx="1270000" cy="1270000"/>
          </a:xfrm>
          <a:prstGeom prst="rect">
            <a:avLst/>
          </a:prstGeom>
        </p:spPr>
      </p:pic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BDFF0E63-A0E9-AD71-08FB-A91B700A9E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61000" y="2540000"/>
            <a:ext cx="1270000" cy="1270000"/>
          </a:xfrm>
          <a:prstGeom prst="rect">
            <a:avLst/>
          </a:prstGeom>
        </p:spPr>
      </p:pic>
      <p:pic>
        <p:nvPicPr>
          <p:cNvPr id="13" name="グラフィックス 12">
            <a:extLst>
              <a:ext uri="{FF2B5EF4-FFF2-40B4-BE49-F238E27FC236}">
                <a16:creationId xmlns:a16="http://schemas.microsoft.com/office/drawing/2014/main" id="{F3075FC7-4F03-AAB2-4998-27621EB085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398000" y="2540000"/>
            <a:ext cx="1270000" cy="1270000"/>
          </a:xfrm>
          <a:prstGeom prst="rect">
            <a:avLst/>
          </a:prstGeom>
        </p:spPr>
      </p:pic>
      <p:sp>
        <p:nvSpPr>
          <p:cNvPr id="14" name="矢印: 右 13">
            <a:extLst>
              <a:ext uri="{FF2B5EF4-FFF2-40B4-BE49-F238E27FC236}">
                <a16:creationId xmlns:a16="http://schemas.microsoft.com/office/drawing/2014/main" id="{B79FEAC8-E476-4276-8D0C-FB6DD36B9BD8}"/>
              </a:ext>
            </a:extLst>
          </p:cNvPr>
          <p:cNvSpPr/>
          <p:nvPr/>
        </p:nvSpPr>
        <p:spPr>
          <a:xfrm>
            <a:off x="3429000" y="2921000"/>
            <a:ext cx="1397000" cy="635000"/>
          </a:xfrm>
          <a:prstGeom prst="rightArrow">
            <a:avLst/>
          </a:prstGeom>
          <a:solidFill>
            <a:srgbClr val="0D9488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0C41D525-2763-C316-981F-4ADF41E745F7}"/>
              </a:ext>
            </a:extLst>
          </p:cNvPr>
          <p:cNvSpPr/>
          <p:nvPr/>
        </p:nvSpPr>
        <p:spPr>
          <a:xfrm>
            <a:off x="7366000" y="2921000"/>
            <a:ext cx="1397000" cy="635000"/>
          </a:xfrm>
          <a:prstGeom prst="rightArrow">
            <a:avLst/>
          </a:prstGeom>
          <a:solidFill>
            <a:srgbClr val="0D9488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A111730-200D-6C8A-1563-9ECA347A52BE}"/>
              </a:ext>
            </a:extLst>
          </p:cNvPr>
          <p:cNvSpPr txBox="1"/>
          <p:nvPr/>
        </p:nvSpPr>
        <p:spPr>
          <a:xfrm>
            <a:off x="952500" y="4508500"/>
            <a:ext cx="2413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000" b="1">
                <a:solidFill>
                  <a:srgbClr val="0D9488"/>
                </a:solidFill>
                <a:latin typeface="Segoe UI" panose="020B0502040204020203" pitchFamily="34" charset="0"/>
              </a:rPr>
              <a:t>Capture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6C3796D-F454-274B-B4EF-C62BA419BE98}"/>
              </a:ext>
            </a:extLst>
          </p:cNvPr>
          <p:cNvSpPr txBox="1"/>
          <p:nvPr/>
        </p:nvSpPr>
        <p:spPr>
          <a:xfrm>
            <a:off x="4889500" y="4508500"/>
            <a:ext cx="2413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000" b="1">
                <a:solidFill>
                  <a:srgbClr val="0D9488"/>
                </a:solidFill>
                <a:latin typeface="Segoe UI" panose="020B0502040204020203" pitchFamily="34" charset="0"/>
              </a:rPr>
              <a:t>Organize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E0A6DA9-EAC9-97AD-9244-6CAC79DEE4DC}"/>
              </a:ext>
            </a:extLst>
          </p:cNvPr>
          <p:cNvSpPr txBox="1"/>
          <p:nvPr/>
        </p:nvSpPr>
        <p:spPr>
          <a:xfrm>
            <a:off x="8826500" y="4508500"/>
            <a:ext cx="2413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000" b="1">
                <a:solidFill>
                  <a:srgbClr val="0D9488"/>
                </a:solidFill>
                <a:latin typeface="Segoe UI" panose="020B0502040204020203" pitchFamily="34" charset="0"/>
              </a:rPr>
              <a:t>Retrieve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BD8F1E3-625C-FB12-D940-C69628C88879}"/>
              </a:ext>
            </a:extLst>
          </p:cNvPr>
          <p:cNvSpPr txBox="1"/>
          <p:nvPr/>
        </p:nvSpPr>
        <p:spPr>
          <a:xfrm>
            <a:off x="762000" y="4978400"/>
            <a:ext cx="2921000" cy="43088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100">
                <a:solidFill>
                  <a:srgbClr val="6B7280"/>
                </a:solidFill>
                <a:latin typeface="Segoe UI" panose="020B0502040204020203" pitchFamily="34" charset="0"/>
              </a:rPr>
              <a:t>Voice, text, or paste — any format, one place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9A842ED-3410-989A-ABD6-78E360131CF0}"/>
              </a:ext>
            </a:extLst>
          </p:cNvPr>
          <p:cNvSpPr txBox="1"/>
          <p:nvPr/>
        </p:nvSpPr>
        <p:spPr>
          <a:xfrm>
            <a:off x="4699000" y="4978400"/>
            <a:ext cx="2921000" cy="43088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100">
                <a:solidFill>
                  <a:srgbClr val="6B7280"/>
                </a:solidFill>
                <a:latin typeface="Segoe UI" panose="020B0502040204020203" pitchFamily="34" charset="0"/>
              </a:rPr>
              <a:t>AI tags, links, and clusters your notes automatically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7E61441-F254-ACC3-AB43-224E29E2B073}"/>
              </a:ext>
            </a:extLst>
          </p:cNvPr>
          <p:cNvSpPr txBox="1"/>
          <p:nvPr/>
        </p:nvSpPr>
        <p:spPr>
          <a:xfrm>
            <a:off x="8636000" y="4978400"/>
            <a:ext cx="2921000" cy="43088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100">
                <a:solidFill>
                  <a:srgbClr val="6B7280"/>
                </a:solidFill>
                <a:latin typeface="Segoe UI" panose="020B0502040204020203" pitchFamily="34" charset="0"/>
              </a:rPr>
              <a:t>Ask in plain English. Get exactly what you need.</a:t>
            </a:r>
          </a:p>
        </p:txBody>
      </p:sp>
    </p:spTree>
    <p:extLst>
      <p:ext uri="{BB962C8B-B14F-4D97-AF65-F5344CB8AC3E}">
        <p14:creationId xmlns:p14="http://schemas.microsoft.com/office/powerpoint/2010/main" val="3080153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85C2FE7-30C9-C320-4609-751D8FB9EF24}"/>
              </a:ext>
            </a:extLst>
          </p:cNvPr>
          <p:cNvSpPr txBox="1"/>
          <p:nvPr/>
        </p:nvSpPr>
        <p:spPr>
          <a:xfrm>
            <a:off x="762000" y="381000"/>
            <a:ext cx="10668000" cy="5539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000" b="1">
                <a:solidFill>
                  <a:srgbClr val="0D9488"/>
                </a:solidFill>
                <a:latin typeface="Segoe UI" panose="020B0502040204020203" pitchFamily="34" charset="0"/>
              </a:rPr>
              <a:t>Everything you need, nothing you don't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4522B35-3C4D-ED3D-ACD6-4F82C06D6386}"/>
              </a:ext>
            </a:extLst>
          </p:cNvPr>
          <p:cNvSpPr txBox="1"/>
          <p:nvPr/>
        </p:nvSpPr>
        <p:spPr>
          <a:xfrm>
            <a:off x="1905000" y="1117600"/>
            <a:ext cx="838200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500">
                <a:solidFill>
                  <a:srgbClr val="6B7280"/>
                </a:solidFill>
                <a:latin typeface="Segoe UI" panose="020B0502040204020203" pitchFamily="34" charset="0"/>
              </a:rPr>
              <a:t>Three features that replace five tools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6694CF9A-FC40-7191-1A2E-8995FC45B47A}"/>
              </a:ext>
            </a:extLst>
          </p:cNvPr>
          <p:cNvSpPr/>
          <p:nvPr/>
        </p:nvSpPr>
        <p:spPr>
          <a:xfrm>
            <a:off x="635000" y="1778000"/>
            <a:ext cx="3238500" cy="4318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874ECC06-EEE2-9660-126E-F4764C6A0456}"/>
              </a:ext>
            </a:extLst>
          </p:cNvPr>
          <p:cNvSpPr/>
          <p:nvPr/>
        </p:nvSpPr>
        <p:spPr>
          <a:xfrm>
            <a:off x="4470400" y="1778000"/>
            <a:ext cx="3238500" cy="4318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064AAF3D-2D6A-371F-BAE6-C0D7173F97F7}"/>
              </a:ext>
            </a:extLst>
          </p:cNvPr>
          <p:cNvSpPr/>
          <p:nvPr/>
        </p:nvSpPr>
        <p:spPr>
          <a:xfrm>
            <a:off x="8305800" y="1778000"/>
            <a:ext cx="3238500" cy="4318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61127C67-B81D-3419-187B-1A699B30DAE9}"/>
              </a:ext>
            </a:extLst>
          </p:cNvPr>
          <p:cNvSpPr/>
          <p:nvPr/>
        </p:nvSpPr>
        <p:spPr>
          <a:xfrm>
            <a:off x="1549400" y="2159000"/>
            <a:ext cx="1397000" cy="1397000"/>
          </a:xfrm>
          <a:prstGeom prst="ellipse">
            <a:avLst/>
          </a:prstGeom>
          <a:solidFill>
            <a:srgbClr val="E0F5F3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53058225-6ABD-9D20-621E-4579F6932380}"/>
              </a:ext>
            </a:extLst>
          </p:cNvPr>
          <p:cNvSpPr/>
          <p:nvPr/>
        </p:nvSpPr>
        <p:spPr>
          <a:xfrm>
            <a:off x="5384800" y="2159000"/>
            <a:ext cx="1397000" cy="1397000"/>
          </a:xfrm>
          <a:prstGeom prst="ellipse">
            <a:avLst/>
          </a:prstGeom>
          <a:solidFill>
            <a:srgbClr val="E0F5F3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5BED0C1D-7E79-F69E-FBAC-C3B1B3B9D98F}"/>
              </a:ext>
            </a:extLst>
          </p:cNvPr>
          <p:cNvSpPr/>
          <p:nvPr/>
        </p:nvSpPr>
        <p:spPr>
          <a:xfrm>
            <a:off x="9220200" y="2159000"/>
            <a:ext cx="1397000" cy="1397000"/>
          </a:xfrm>
          <a:prstGeom prst="ellipse">
            <a:avLst/>
          </a:prstGeom>
          <a:solidFill>
            <a:srgbClr val="E0F5F3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BB10543E-891E-08C1-E9FB-F679369C00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66900" y="2476500"/>
            <a:ext cx="762000" cy="762000"/>
          </a:xfrm>
          <a:prstGeom prst="rect">
            <a:avLst/>
          </a:prstGeom>
        </p:spPr>
      </p:pic>
      <p:pic>
        <p:nvPicPr>
          <p:cNvPr id="13" name="グラフィックス 12">
            <a:extLst>
              <a:ext uri="{FF2B5EF4-FFF2-40B4-BE49-F238E27FC236}">
                <a16:creationId xmlns:a16="http://schemas.microsoft.com/office/drawing/2014/main" id="{9B45952C-E9FE-89F1-86A7-6A23719A1F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02300" y="2476500"/>
            <a:ext cx="762000" cy="762000"/>
          </a:xfrm>
          <a:prstGeom prst="rect">
            <a:avLst/>
          </a:prstGeom>
        </p:spPr>
      </p:pic>
      <p:pic>
        <p:nvPicPr>
          <p:cNvPr id="15" name="グラフィックス 14">
            <a:extLst>
              <a:ext uri="{FF2B5EF4-FFF2-40B4-BE49-F238E27FC236}">
                <a16:creationId xmlns:a16="http://schemas.microsoft.com/office/drawing/2014/main" id="{A8E639F5-7151-0CA1-2BBA-25C2B5C6FE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37700" y="2476500"/>
            <a:ext cx="762000" cy="762000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160C9E5-AD49-43A1-7467-218795E0B380}"/>
              </a:ext>
            </a:extLst>
          </p:cNvPr>
          <p:cNvSpPr txBox="1"/>
          <p:nvPr/>
        </p:nvSpPr>
        <p:spPr>
          <a:xfrm>
            <a:off x="762000" y="3746500"/>
            <a:ext cx="29845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b="1">
                <a:solidFill>
                  <a:srgbClr val="1F2937"/>
                </a:solidFill>
                <a:latin typeface="Segoe UI" panose="020B0502040204020203" pitchFamily="34" charset="0"/>
              </a:rPr>
              <a:t>Smart Capture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A9BE07B-0C12-BCC8-85DA-4F19FCDEBF2C}"/>
              </a:ext>
            </a:extLst>
          </p:cNvPr>
          <p:cNvSpPr txBox="1"/>
          <p:nvPr/>
        </p:nvSpPr>
        <p:spPr>
          <a:xfrm>
            <a:off x="4597400" y="3746500"/>
            <a:ext cx="29845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b="1">
                <a:solidFill>
                  <a:srgbClr val="1F2937"/>
                </a:solidFill>
                <a:latin typeface="Segoe UI" panose="020B0502040204020203" pitchFamily="34" charset="0"/>
              </a:rPr>
              <a:t>Instant Recall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B107BA9-F5F3-AA62-5B68-6BBAB6ECF557}"/>
              </a:ext>
            </a:extLst>
          </p:cNvPr>
          <p:cNvSpPr txBox="1"/>
          <p:nvPr/>
        </p:nvSpPr>
        <p:spPr>
          <a:xfrm>
            <a:off x="8432800" y="3746500"/>
            <a:ext cx="29845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b="1">
                <a:solidFill>
                  <a:srgbClr val="1F2937"/>
                </a:solidFill>
                <a:latin typeface="Segoe UI" panose="020B0502040204020203" pitchFamily="34" charset="0"/>
              </a:rPr>
              <a:t>Auto-Organize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52102E1-BEC3-5E1C-8005-EA25E27E52B6}"/>
              </a:ext>
            </a:extLst>
          </p:cNvPr>
          <p:cNvSpPr txBox="1"/>
          <p:nvPr/>
        </p:nvSpPr>
        <p:spPr>
          <a:xfrm>
            <a:off x="762000" y="4292600"/>
            <a:ext cx="29845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200">
                <a:solidFill>
                  <a:srgbClr val="6B7280"/>
                </a:solidFill>
                <a:latin typeface="Segoe UI" panose="020B0502040204020203" pitchFamily="34" charset="0"/>
              </a:rPr>
              <a:t>Speak, type, or paste. NoteAI captures every thought in any format, from any device.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DC48806-F668-8DEB-9F19-8C945D78DB50}"/>
              </a:ext>
            </a:extLst>
          </p:cNvPr>
          <p:cNvSpPr txBox="1"/>
          <p:nvPr/>
        </p:nvSpPr>
        <p:spPr>
          <a:xfrm>
            <a:off x="4597400" y="4292600"/>
            <a:ext cx="29845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200">
                <a:solidFill>
                  <a:srgbClr val="6B7280"/>
                </a:solidFill>
                <a:latin typeface="Segoe UI" panose="020B0502040204020203" pitchFamily="34" charset="0"/>
              </a:rPr>
              <a:t>Ask a question in plain English. NoteAI surfaces the right note instantly — even years later.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D902E6F-AE46-1836-6855-A5533CB1B899}"/>
              </a:ext>
            </a:extLst>
          </p:cNvPr>
          <p:cNvSpPr txBox="1"/>
          <p:nvPr/>
        </p:nvSpPr>
        <p:spPr>
          <a:xfrm>
            <a:off x="8432800" y="4292600"/>
            <a:ext cx="29845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200">
                <a:solidFill>
                  <a:srgbClr val="6B7280"/>
                </a:solidFill>
                <a:latin typeface="Segoe UI" panose="020B0502040204020203" pitchFamily="34" charset="0"/>
              </a:rPr>
              <a:t>AI groups, tags, and links your notes. Your second brain builds itself while you focus.</a:t>
            </a:r>
          </a:p>
        </p:txBody>
      </p:sp>
    </p:spTree>
    <p:extLst>
      <p:ext uri="{BB962C8B-B14F-4D97-AF65-F5344CB8AC3E}">
        <p14:creationId xmlns:p14="http://schemas.microsoft.com/office/powerpoint/2010/main" val="212775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94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C14756CE-37F7-E8A3-F0BF-18860C41FF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" y="2540000"/>
            <a:ext cx="2540000" cy="254000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B4E7D05-C4E0-933E-BA63-9016A7C6F426}"/>
              </a:ext>
            </a:extLst>
          </p:cNvPr>
          <p:cNvSpPr txBox="1"/>
          <p:nvPr/>
        </p:nvSpPr>
        <p:spPr>
          <a:xfrm>
            <a:off x="1016000" y="1016000"/>
            <a:ext cx="10160000" cy="89255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Segoe UI" panose="020B0502040204020203" pitchFamily="34" charset="0"/>
              </a:rPr>
              <a:t>Join the Waitlist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ECA746C-2CAB-57AC-C965-B93E46855139}"/>
              </a:ext>
            </a:extLst>
          </p:cNvPr>
          <p:cNvSpPr txBox="1"/>
          <p:nvPr/>
        </p:nvSpPr>
        <p:spPr>
          <a:xfrm>
            <a:off x="1270000" y="2133600"/>
            <a:ext cx="9652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000">
                <a:solidFill>
                  <a:srgbClr val="D1FAF8"/>
                </a:solidFill>
                <a:latin typeface="Segoe UI" panose="020B0502040204020203" pitchFamily="34" charset="0"/>
              </a:rPr>
              <a:t>Be among the first to experience the future of note-taking.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3E8955E3-30B2-4D95-8DEA-67A12ADD1BB7}"/>
              </a:ext>
            </a:extLst>
          </p:cNvPr>
          <p:cNvSpPr/>
          <p:nvPr/>
        </p:nvSpPr>
        <p:spPr>
          <a:xfrm>
            <a:off x="3873500" y="3175000"/>
            <a:ext cx="4445000" cy="825500"/>
          </a:xfrm>
          <a:prstGeom prst="roundRect">
            <a:avLst/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268FAB7-BAE7-96DC-D91C-4520DF1D7022}"/>
              </a:ext>
            </a:extLst>
          </p:cNvPr>
          <p:cNvSpPr txBox="1"/>
          <p:nvPr/>
        </p:nvSpPr>
        <p:spPr>
          <a:xfrm>
            <a:off x="3873500" y="3302000"/>
            <a:ext cx="4445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000" b="1">
                <a:solidFill>
                  <a:srgbClr val="0D9488"/>
                </a:solidFill>
                <a:latin typeface="Segoe UI" panose="020B0502040204020203" pitchFamily="34" charset="0"/>
              </a:rPr>
              <a:t>noteai.app/waitlist</a:t>
            </a:r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7133928F-1C6F-466A-9424-1EDE1177B5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99000" y="4419600"/>
            <a:ext cx="635000" cy="63500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FC2D589-2F2B-87D1-7BD6-A47B23F9425F}"/>
              </a:ext>
            </a:extLst>
          </p:cNvPr>
          <p:cNvSpPr txBox="1"/>
          <p:nvPr/>
        </p:nvSpPr>
        <p:spPr>
          <a:xfrm>
            <a:off x="5397500" y="4508500"/>
            <a:ext cx="355600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>
                <a:solidFill>
                  <a:srgbClr val="D1FAF8"/>
                </a:solidFill>
                <a:latin typeface="Segoe UI" panose="020B0502040204020203" pitchFamily="34" charset="0"/>
              </a:rPr>
              <a:t>hello@noteai.app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1BFA130-602B-D68F-8DDB-C80004A28971}"/>
              </a:ext>
            </a:extLst>
          </p:cNvPr>
          <p:cNvSpPr txBox="1"/>
          <p:nvPr/>
        </p:nvSpPr>
        <p:spPr>
          <a:xfrm>
            <a:off x="1016000" y="5943600"/>
            <a:ext cx="10160000" cy="2616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100">
                <a:solidFill>
                  <a:srgbClr val="99E6E0"/>
                </a:solidFill>
                <a:latin typeface="Segoe UI" panose="020B0502040204020203" pitchFamily="34" charset="0"/>
              </a:rPr>
              <a:t>NoteAI · Your second brain, powered by AI · © 2026</a:t>
            </a:r>
          </a:p>
        </p:txBody>
      </p:sp>
    </p:spTree>
    <p:extLst>
      <p:ext uri="{BB962C8B-B14F-4D97-AF65-F5344CB8AC3E}">
        <p14:creationId xmlns:p14="http://schemas.microsoft.com/office/powerpoint/2010/main" val="11038858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242</Words>
  <Application>Microsoft Office PowerPoint</Application>
  <PresentationFormat>ユーザー設定</PresentationFormat>
  <Paragraphs>36</Paragraphs>
  <Slides>5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Segoe UI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康行 桑井</dc:creator>
  <cp:lastModifiedBy>康行 桑井</cp:lastModifiedBy>
  <cp:revision>1</cp:revision>
  <dcterms:created xsi:type="dcterms:W3CDTF">2026-03-02T10:54:45Z</dcterms:created>
  <dcterms:modified xsi:type="dcterms:W3CDTF">2026-03-02T10:57:20Z</dcterms:modified>
</cp:coreProperties>
</file>