
<file path=[Content_Types].xml><?xml version="1.0" encoding="utf-8"?>
<Types xmlns="http://schemas.openxmlformats.org/package/2006/content-types">
  <Default ContentType="application/x-fontdata" Extension="fntdata"/>
  <Default ContentType="image/jpeg" Extension="jpeg"/>
  <Default ContentType="image/png" Extension="png"/>
  <Default ContentType="application/vnd.openxmlformats-package.relationships+xml" Extension="rels"/>
  <Default ContentType="application/xml" Extension="xml"/>
  <Override ContentType="application/vnd.openxmlformats-officedocument.extended-properties+xml" PartName="/docProps/app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tableStyles+xml" PartName="/ppt/tableStyles.xml"/>
  <Override ContentType="application/vnd.openxmlformats-officedocument.theme+xml" PartName="/ppt/theme/theme1.xml"/>
  <Override ContentType="application/vnd.openxmlformats-officedocument.presentationml.viewProps+xml" PartName="/ppt/viewProps.xml"/>
</Types>
</file>

<file path=_rels/.rels><?xml version="1.0" encoding="UTF-8" standalone="yes"?><Relationships xmlns="http://schemas.openxmlformats.org/package/2006/relationships"><Relationship Id="rId1" Target="ppt/presentation.xml" Type="http://schemas.openxmlformats.org/officeDocument/2006/relationships/officeDocument"/><Relationship Id="rId2" Target="docProps/thumbnail.jpeg" Type="http://schemas.openxmlformats.org/package/2006/relationships/metadata/thumbnail"/><Relationship Id="rId3" Target="docProps/core.xml" Type="http://schemas.openxmlformats.org/package/2006/relationships/metadata/core-properties"/><Relationship Id="rId4" Target="docProps/app.xml" Type="http://schemas.openxmlformats.org/officeDocument/2006/relationships/extended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embedTrueTypeFonts="true">
  <p:sldMasterIdLst>
    <p:sldMasterId id="2147483648" r:id="rId1"/>
  </p:sld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</p:sldIdLst>
  <p:sldSz cx="18288000" cy="10287000"/>
  <p:notesSz cx="6858000" cy="9144000"/>
  <p:embeddedFontLst>
    <p:embeddedFont>
      <p:font typeface="Archivo Black" charset="1" panose="020B0A03020202020B04"/>
      <p:regular r:id="rId15"/>
    </p:embeddedFont>
    <p:embeddedFont>
      <p:font typeface="Canva Sans Bold" charset="1" panose="020B0803030501040103"/>
      <p:regular r:id="rId16"/>
    </p:embeddedFont>
    <p:embeddedFont>
      <p:font typeface="Canva Sans" charset="1" panose="020B0503030501040103"/>
      <p:regular r:id="rId17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74" d="100"/>
          <a:sy n="74" d="100"/>
        </p:scale>
        <p:origin x="-109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<Relationships xmlns="http://schemas.openxmlformats.org/package/2006/relationships"><Relationship Id="rId1" Target="slideMasters/slideMaster1.xml" Type="http://schemas.openxmlformats.org/officeDocument/2006/relationships/slideMaster"/><Relationship Id="rId10" Target="slides/slide5.xml" Type="http://schemas.openxmlformats.org/officeDocument/2006/relationships/slide"/><Relationship Id="rId11" Target="slides/slide6.xml" Type="http://schemas.openxmlformats.org/officeDocument/2006/relationships/slide"/><Relationship Id="rId12" Target="slides/slide7.xml" Type="http://schemas.openxmlformats.org/officeDocument/2006/relationships/slide"/><Relationship Id="rId13" Target="slides/slide8.xml" Type="http://schemas.openxmlformats.org/officeDocument/2006/relationships/slide"/><Relationship Id="rId14" Target="slides/slide9.xml" Type="http://schemas.openxmlformats.org/officeDocument/2006/relationships/slide"/><Relationship Id="rId15" Target="fonts/font15.fntdata" Type="http://schemas.openxmlformats.org/officeDocument/2006/relationships/font"/><Relationship Id="rId16" Target="fonts/font16.fntdata" Type="http://schemas.openxmlformats.org/officeDocument/2006/relationships/font"/><Relationship Id="rId17" Target="fonts/font17.fntdata" Type="http://schemas.openxmlformats.org/officeDocument/2006/relationships/font"/><Relationship Id="rId2" Target="presProps.xml" Type="http://schemas.openxmlformats.org/officeDocument/2006/relationships/presProps"/><Relationship Id="rId3" Target="viewProps.xml" Type="http://schemas.openxmlformats.org/officeDocument/2006/relationships/viewProps"/><Relationship Id="rId4" Target="theme/theme1.xml" Type="http://schemas.openxmlformats.org/officeDocument/2006/relationships/theme"/><Relationship Id="rId5" Target="tableStyles.xml" Type="http://schemas.openxmlformats.org/officeDocument/2006/relationships/tableStyles"/><Relationship Id="rId6" Target="slides/slide1.xml" Type="http://schemas.openxmlformats.org/officeDocument/2006/relationships/slide"/><Relationship Id="rId7" Target="slides/slide2.xml" Type="http://schemas.openxmlformats.org/officeDocument/2006/relationships/slide"/><Relationship Id="rId8" Target="slides/slide3.xml" Type="http://schemas.openxmlformats.org/officeDocument/2006/relationships/slide"/><Relationship Id="rId9" Target="slides/slide4.xml" Type="http://schemas.openxmlformats.org/officeDocument/2006/relationships/slide"/></Relationships>
</file>

<file path=ppt/slideLayouts/_rels/slideLayout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0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2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3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4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5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6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7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8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9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arget="../slideLayouts/slideLayout1.xml" Type="http://schemas.openxmlformats.org/officeDocument/2006/relationships/slideLayout"/><Relationship Id="rId10" Target="../slideLayouts/slideLayout10.xml" Type="http://schemas.openxmlformats.org/officeDocument/2006/relationships/slideLayout"/><Relationship Id="rId11" Target="../slideLayouts/slideLayout11.xml" Type="http://schemas.openxmlformats.org/officeDocument/2006/relationships/slideLayout"/><Relationship Id="rId12" Target="../theme/theme1.xml" Type="http://schemas.openxmlformats.org/officeDocument/2006/relationships/theme"/><Relationship Id="rId2" Target="../slideLayouts/slideLayout2.xml" Type="http://schemas.openxmlformats.org/officeDocument/2006/relationships/slideLayout"/><Relationship Id="rId3" Target="../slideLayouts/slideLayout3.xml" Type="http://schemas.openxmlformats.org/officeDocument/2006/relationships/slideLayout"/><Relationship Id="rId4" Target="../slideLayouts/slideLayout4.xml" Type="http://schemas.openxmlformats.org/officeDocument/2006/relationships/slideLayout"/><Relationship Id="rId5" Target="../slideLayouts/slideLayout5.xml" Type="http://schemas.openxmlformats.org/officeDocument/2006/relationships/slideLayout"/><Relationship Id="rId6" Target="../slideLayouts/slideLayout6.xml" Type="http://schemas.openxmlformats.org/officeDocument/2006/relationships/slideLayout"/><Relationship Id="rId7" Target="../slideLayouts/slideLayout7.xml" Type="http://schemas.openxmlformats.org/officeDocument/2006/relationships/slideLayout"/><Relationship Id="rId8" Target="../slideLayouts/slideLayout8.xml" Type="http://schemas.openxmlformats.org/officeDocument/2006/relationships/slideLayout"/><Relationship Id="rId9" Target="../slideLayouts/slideLayout9.xml" Type="http://schemas.openxmlformats.org/officeDocument/2006/relationships/slideLayout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2.png" Type="http://schemas.openxmlformats.org/officeDocument/2006/relationships/image"/><Relationship Id="rId4" Target="../media/image3.png" Type="http://schemas.openxmlformats.org/officeDocument/2006/relationships/image"/><Relationship Id="rId5" Target="../media/image4.png" Type="http://schemas.openxmlformats.org/officeDocument/2006/relationships/image"/><Relationship Id="rId6" Target="../media/image5.png" Type="http://schemas.openxmlformats.org/officeDocument/2006/relationships/image"/><Relationship Id="rId7" Target="../media/image6.png" Type="http://schemas.openxmlformats.org/officeDocument/2006/relationships/image"/></Relationships>
</file>

<file path=ppt/slides/_rels/slide2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7.png" Type="http://schemas.openxmlformats.org/officeDocument/2006/relationships/image"/></Relationships>
</file>

<file path=ppt/slides/_rels/slide3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7.png" Type="http://schemas.openxmlformats.org/officeDocument/2006/relationships/image"/></Relationships>
</file>

<file path=ppt/slides/_rels/slide4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7.png" Type="http://schemas.openxmlformats.org/officeDocument/2006/relationships/image"/></Relationships>
</file>

<file path=ppt/slides/_rels/slide5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7.png" Type="http://schemas.openxmlformats.org/officeDocument/2006/relationships/image"/></Relationships>
</file>

<file path=ppt/slides/_rels/slide6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7.png" Type="http://schemas.openxmlformats.org/officeDocument/2006/relationships/image"/></Relationships>
</file>

<file path=ppt/slides/_rels/slide7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7.png" Type="http://schemas.openxmlformats.org/officeDocument/2006/relationships/image"/></Relationships>
</file>

<file path=ppt/slides/_rels/slide8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7.png" Type="http://schemas.openxmlformats.org/officeDocument/2006/relationships/image"/></Relationships>
</file>

<file path=ppt/slides/_rels/slide9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7.png" Type="http://schemas.openxmlformats.org/officeDocument/2006/relationships/image"/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0"/>
            <a:ext cx="18287974" cy="10287000"/>
          </a:xfrm>
          <a:custGeom>
            <a:avLst/>
            <a:gdLst/>
            <a:ahLst/>
            <a:cxnLst/>
            <a:rect r="r" b="b" t="t" l="l"/>
            <a:pathLst>
              <a:path h="10287000" w="18287974">
                <a:moveTo>
                  <a:pt x="0" y="0"/>
                </a:moveTo>
                <a:lnTo>
                  <a:pt x="18287974" y="0"/>
                </a:lnTo>
                <a:lnTo>
                  <a:pt x="18287974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-34" r="0" b="-34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16463746" y="-1768206"/>
            <a:ext cx="12873226" cy="10286998"/>
          </a:xfrm>
          <a:custGeom>
            <a:avLst/>
            <a:gdLst/>
            <a:ahLst/>
            <a:cxnLst/>
            <a:rect r="r" b="b" t="t" l="l"/>
            <a:pathLst>
              <a:path h="10286998" w="12873226">
                <a:moveTo>
                  <a:pt x="0" y="0"/>
                </a:moveTo>
                <a:lnTo>
                  <a:pt x="12873226" y="0"/>
                </a:lnTo>
                <a:lnTo>
                  <a:pt x="12873226" y="10286998"/>
                </a:lnTo>
                <a:lnTo>
                  <a:pt x="0" y="10286998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17" t="0" r="-17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817362" y="762000"/>
            <a:ext cx="3865362" cy="494766"/>
          </a:xfrm>
          <a:custGeom>
            <a:avLst/>
            <a:gdLst/>
            <a:ahLst/>
            <a:cxnLst/>
            <a:rect r="r" b="b" t="t" l="l"/>
            <a:pathLst>
              <a:path h="494766" w="3865362">
                <a:moveTo>
                  <a:pt x="0" y="0"/>
                </a:moveTo>
                <a:lnTo>
                  <a:pt x="3865362" y="0"/>
                </a:lnTo>
                <a:lnTo>
                  <a:pt x="3865362" y="494766"/>
                </a:lnTo>
                <a:lnTo>
                  <a:pt x="0" y="494766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0"/>
            </a:stretch>
          </a:blipFill>
        </p:spPr>
      </p:sp>
      <p:sp>
        <p:nvSpPr>
          <p:cNvPr name="Freeform 5" id="5"/>
          <p:cNvSpPr/>
          <p:nvPr/>
        </p:nvSpPr>
        <p:spPr>
          <a:xfrm flipH="false" flipV="false" rot="0">
            <a:off x="11292844" y="6280632"/>
            <a:ext cx="3291298" cy="635068"/>
          </a:xfrm>
          <a:custGeom>
            <a:avLst/>
            <a:gdLst/>
            <a:ahLst/>
            <a:cxnLst/>
            <a:rect r="r" b="b" t="t" l="l"/>
            <a:pathLst>
              <a:path h="635068" w="3291298">
                <a:moveTo>
                  <a:pt x="0" y="0"/>
                </a:moveTo>
                <a:lnTo>
                  <a:pt x="3291298" y="0"/>
                </a:lnTo>
                <a:lnTo>
                  <a:pt x="3291298" y="635068"/>
                </a:lnTo>
                <a:lnTo>
                  <a:pt x="0" y="635068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0" t="-293" r="0" b="-293"/>
            </a:stretch>
          </a:blipFill>
        </p:spPr>
      </p:sp>
      <p:sp>
        <p:nvSpPr>
          <p:cNvPr name="TextBox 6" id="6"/>
          <p:cNvSpPr txBox="true"/>
          <p:nvPr/>
        </p:nvSpPr>
        <p:spPr>
          <a:xfrm rot="0">
            <a:off x="760501" y="3356243"/>
            <a:ext cx="5620363" cy="178554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7000"/>
              </a:lnSpc>
            </a:pPr>
            <a:r>
              <a:rPr lang="en-US" sz="5799" spc="-185">
                <a:solidFill>
                  <a:srgbClr val="F7ED64"/>
                </a:solidFill>
                <a:latin typeface="Archivo Black"/>
                <a:ea typeface="Archivo Black"/>
                <a:cs typeface="Archivo Black"/>
                <a:sym typeface="Archivo Black"/>
              </a:rPr>
              <a:t>Parent Tutor Meeting</a:t>
            </a:r>
          </a:p>
        </p:txBody>
      </p:sp>
      <p:sp>
        <p:nvSpPr>
          <p:cNvPr name="Freeform 7" id="7"/>
          <p:cNvSpPr/>
          <p:nvPr/>
        </p:nvSpPr>
        <p:spPr>
          <a:xfrm flipH="false" flipV="false" rot="0">
            <a:off x="7279282" y="-12698"/>
            <a:ext cx="11021414" cy="10312400"/>
          </a:xfrm>
          <a:custGeom>
            <a:avLst/>
            <a:gdLst/>
            <a:ahLst/>
            <a:cxnLst/>
            <a:rect r="r" b="b" t="t" l="l"/>
            <a:pathLst>
              <a:path h="10312400" w="11021414">
                <a:moveTo>
                  <a:pt x="0" y="0"/>
                </a:moveTo>
                <a:lnTo>
                  <a:pt x="11021414" y="0"/>
                </a:lnTo>
                <a:lnTo>
                  <a:pt x="11021414" y="10312400"/>
                </a:lnTo>
                <a:lnTo>
                  <a:pt x="0" y="10312400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l="-26" t="0" r="-26" b="0"/>
            </a:stretch>
          </a:blipFill>
        </p:spPr>
      </p:sp>
      <p:sp>
        <p:nvSpPr>
          <p:cNvPr name="Freeform 8" id="8"/>
          <p:cNvSpPr/>
          <p:nvPr/>
        </p:nvSpPr>
        <p:spPr>
          <a:xfrm flipH="false" flipV="false" rot="0">
            <a:off x="8615160" y="2365274"/>
            <a:ext cx="8350610" cy="5753500"/>
          </a:xfrm>
          <a:custGeom>
            <a:avLst/>
            <a:gdLst/>
            <a:ahLst/>
            <a:cxnLst/>
            <a:rect r="r" b="b" t="t" l="l"/>
            <a:pathLst>
              <a:path h="5753500" w="8350610">
                <a:moveTo>
                  <a:pt x="0" y="0"/>
                </a:moveTo>
                <a:lnTo>
                  <a:pt x="8350610" y="0"/>
                </a:lnTo>
                <a:lnTo>
                  <a:pt x="8350610" y="5753500"/>
                </a:lnTo>
                <a:lnTo>
                  <a:pt x="0" y="5753500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 l="0" t="0" r="0" b="0"/>
            </a:stretch>
          </a:blipFill>
        </p:spPr>
      </p:sp>
      <p:sp>
        <p:nvSpPr>
          <p:cNvPr name="TextBox 9" id="9"/>
          <p:cNvSpPr txBox="true"/>
          <p:nvPr/>
        </p:nvSpPr>
        <p:spPr>
          <a:xfrm rot="0">
            <a:off x="0" y="5932308"/>
            <a:ext cx="7279282" cy="128714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180"/>
              </a:lnSpc>
            </a:pPr>
            <a:r>
              <a:rPr lang="en-US" sz="3700" b="true">
                <a:solidFill>
                  <a:srgbClr val="FFFFFF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Tutor Name: </a:t>
            </a:r>
          </a:p>
          <a:p>
            <a:pPr algn="ctr">
              <a:lnSpc>
                <a:spcPts val="5180"/>
              </a:lnSpc>
            </a:pPr>
            <a:r>
              <a:rPr lang="en-US" sz="3700" b="true">
                <a:solidFill>
                  <a:srgbClr val="FFFFFF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{{Tutor}}</a:t>
            </a:r>
          </a:p>
        </p:txBody>
      </p:sp>
      <p:sp>
        <p:nvSpPr>
          <p:cNvPr name="TextBox 10" id="10"/>
          <p:cNvSpPr txBox="true"/>
          <p:nvPr/>
        </p:nvSpPr>
        <p:spPr>
          <a:xfrm rot="0">
            <a:off x="0" y="7352856"/>
            <a:ext cx="8425666" cy="128714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180"/>
              </a:lnSpc>
            </a:pPr>
            <a:r>
              <a:rPr lang="en-US" sz="3700" b="true">
                <a:solidFill>
                  <a:srgbClr val="FFFFFF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Student Name: </a:t>
            </a:r>
          </a:p>
          <a:p>
            <a:pPr algn="ctr">
              <a:lnSpc>
                <a:spcPts val="5180"/>
              </a:lnSpc>
            </a:pPr>
            <a:r>
              <a:rPr lang="en-US" sz="3700" b="true">
                <a:solidFill>
                  <a:srgbClr val="FFFFFF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{{Student}}</a:t>
            </a:r>
          </a:p>
        </p:txBody>
      </p:sp>
    </p:spTree>
  </p:cSld>
  <p:clrMapOvr>
    <a:masterClrMapping/>
  </p:clrMapOvr>
</p:sld>
</file>

<file path=ppt/slides/slide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FEF8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422373" y="452064"/>
            <a:ext cx="3408403" cy="320216"/>
          </a:xfrm>
          <a:custGeom>
            <a:avLst/>
            <a:gdLst/>
            <a:ahLst/>
            <a:cxnLst/>
            <a:rect r="r" b="b" t="t" l="l"/>
            <a:pathLst>
              <a:path h="320216" w="3408403">
                <a:moveTo>
                  <a:pt x="0" y="0"/>
                </a:moveTo>
                <a:lnTo>
                  <a:pt x="3408404" y="0"/>
                </a:lnTo>
                <a:lnTo>
                  <a:pt x="3408404" y="320216"/>
                </a:lnTo>
                <a:lnTo>
                  <a:pt x="0" y="320216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graphicFrame>
        <p:nvGraphicFramePr>
          <p:cNvPr name="Table 3" id="3"/>
          <p:cNvGraphicFramePr>
            <a:graphicFrameLocks noGrp="true"/>
          </p:cNvGraphicFramePr>
          <p:nvPr/>
        </p:nvGraphicFramePr>
        <p:xfrm>
          <a:off x="1224112" y="3440894"/>
          <a:ext cx="15839777" cy="4452198"/>
        </p:xfrm>
        <a:graphic>
          <a:graphicData uri="http://schemas.openxmlformats.org/drawingml/2006/table">
            <a:tbl>
              <a:tblPr/>
              <a:tblGrid>
                <a:gridCol w="9038301"/>
                <a:gridCol w="6801476"/>
              </a:tblGrid>
              <a:tr h="883479"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3079"/>
                        </a:lnSpc>
                        <a:defRPr/>
                      </a:pPr>
                      <a:r>
                        <a:rPr lang="en-US" sz="2199" b="true">
                          <a:solidFill>
                            <a:srgbClr val="FFFEF8"/>
                          </a:solidFill>
                          <a:latin typeface="Canva Sans Bold"/>
                          <a:ea typeface="Canva Sans Bold"/>
                          <a:cs typeface="Canva Sans Bold"/>
                          <a:sym typeface="Canva Sans Bold"/>
                        </a:rPr>
                        <a:t>Section</a:t>
                      </a:r>
                      <a:endParaRPr lang="en-US" sz="1100"/>
                    </a:p>
                  </a:txBody>
                  <a:tcPr marL="114300" marR="114300" marT="114300" marB="114300" anchor="ctr">
                    <a:lnL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B8DD2"/>
                    </a:solidFill>
                  </a:tcPr>
                </a:tc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3079"/>
                        </a:lnSpc>
                        <a:defRPr/>
                      </a:pPr>
                      <a:r>
                        <a:rPr lang="en-US" sz="2199">
                          <a:solidFill>
                            <a:srgbClr val="FFFEF8"/>
                          </a:solidFill>
                          <a:latin typeface="Canva Sans"/>
                          <a:ea typeface="Canva Sans"/>
                          <a:cs typeface="Canva Sans"/>
                          <a:sym typeface="Canva Sans"/>
                        </a:rPr>
                        <a:t>Details</a:t>
                      </a:r>
                      <a:endParaRPr lang="en-US" sz="1100"/>
                    </a:p>
                  </a:txBody>
                  <a:tcPr marL="114300" marR="114300" marT="114300" marB="114300" anchor="ctr">
                    <a:lnL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B8DD2"/>
                    </a:solidFill>
                  </a:tcPr>
                </a:tc>
              </a:tr>
              <a:tr h="883479"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3079"/>
                        </a:lnSpc>
                        <a:defRPr/>
                      </a:pPr>
                      <a:r>
                        <a:rPr lang="en-US" sz="2199" b="true">
                          <a:solidFill>
                            <a:srgbClr val="000000"/>
                          </a:solidFill>
                          <a:latin typeface="Canva Sans Bold"/>
                          <a:ea typeface="Canva Sans Bold"/>
                          <a:cs typeface="Canva Sans Bold"/>
                          <a:sym typeface="Canva Sans Bold"/>
                        </a:rPr>
                        <a:t>Subject</a:t>
                      </a:r>
                      <a:endParaRPr lang="en-US" sz="1100"/>
                    </a:p>
                  </a:txBody>
                  <a:tcPr marL="114300" marR="114300" marT="114300" marB="114300" anchor="ctr">
                    <a:lnL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DC6F6"/>
                    </a:solidFill>
                  </a:tcPr>
                </a:tc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3079"/>
                        </a:lnSpc>
                        <a:defRPr/>
                      </a:pPr>
                      <a:r>
                        <a:rPr lang="en-US" sz="2199" b="true">
                          <a:solidFill>
                            <a:srgbClr val="000000"/>
                          </a:solidFill>
                          <a:latin typeface="Canva Sans Bold"/>
                          <a:ea typeface="Canva Sans Bold"/>
                          <a:cs typeface="Canva Sans Bold"/>
                          <a:sym typeface="Canva Sans Bold"/>
                        </a:rPr>
                        <a:t>{{Subjects}}</a:t>
                      </a:r>
                      <a:endParaRPr lang="en-US" sz="1100"/>
                    </a:p>
                  </a:txBody>
                  <a:tcPr marL="114300" marR="114300" marT="114300" marB="114300" anchor="ctr">
                    <a:lnL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DC6F6"/>
                    </a:solidFill>
                  </a:tcPr>
                </a:tc>
              </a:tr>
              <a:tr h="895080"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3079"/>
                        </a:lnSpc>
                        <a:defRPr/>
                      </a:pPr>
                      <a:r>
                        <a:rPr lang="en-US" sz="2199" b="true">
                          <a:solidFill>
                            <a:srgbClr val="000000"/>
                          </a:solidFill>
                          <a:latin typeface="Canva Sans Bold"/>
                          <a:ea typeface="Canva Sans Bold"/>
                          <a:cs typeface="Canva Sans Bold"/>
                          <a:sym typeface="Canva Sans Bold"/>
                        </a:rPr>
                        <a:t>Parent requirement</a:t>
                      </a:r>
                      <a:endParaRPr lang="en-US" sz="1100"/>
                    </a:p>
                  </a:txBody>
                  <a:tcPr marL="114300" marR="114300" marT="114300" marB="114300" anchor="ctr">
                    <a:lnL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DC6F6"/>
                    </a:solidFill>
                  </a:tcPr>
                </a:tc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3079"/>
                        </a:lnSpc>
                        <a:defRPr/>
                      </a:pPr>
                      <a:r>
                        <a:rPr lang="en-US" sz="2199" b="true">
                          <a:solidFill>
                            <a:srgbClr val="000000"/>
                          </a:solidFill>
                          <a:latin typeface="Canva Sans Bold"/>
                          <a:ea typeface="Canva Sans Bold"/>
                          <a:cs typeface="Canva Sans Bold"/>
                          <a:sym typeface="Canva Sans Bold"/>
                        </a:rPr>
                        <a:t>{{ParentRequirement}}</a:t>
                      </a:r>
                      <a:endParaRPr lang="en-US" sz="1100"/>
                    </a:p>
                  </a:txBody>
                  <a:tcPr marL="114300" marR="114300" marT="114300" marB="114300" anchor="ctr">
                    <a:lnL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DC6F6"/>
                    </a:solidFill>
                  </a:tcPr>
                </a:tc>
              </a:tr>
              <a:tr h="895080"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3079"/>
                        </a:lnSpc>
                        <a:defRPr/>
                      </a:pPr>
                      <a:r>
                        <a:rPr lang="en-US" sz="2199" b="true">
                          <a:solidFill>
                            <a:srgbClr val="000000"/>
                          </a:solidFill>
                          <a:latin typeface="Canva Sans Bold"/>
                          <a:ea typeface="Canva Sans Bold"/>
                          <a:cs typeface="Canva Sans Bold"/>
                          <a:sym typeface="Canva Sans Bold"/>
                        </a:rPr>
                        <a:t>Reporting period </a:t>
                      </a:r>
                      <a:endParaRPr lang="en-US" sz="1100"/>
                    </a:p>
                  </a:txBody>
                  <a:tcPr marL="114300" marR="114300" marT="114300" marB="114300" anchor="ctr">
                    <a:lnL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DC6F6"/>
                    </a:solidFill>
                  </a:tcPr>
                </a:tc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3079"/>
                        </a:lnSpc>
                        <a:defRPr/>
                      </a:pPr>
                      <a:r>
                        <a:rPr lang="en-US" sz="2199" b="true">
                          <a:solidFill>
                            <a:srgbClr val="000000"/>
                          </a:solidFill>
                          <a:latin typeface="Canva Sans Bold"/>
                          <a:ea typeface="Canva Sans Bold"/>
                          <a:cs typeface="Canva Sans Bold"/>
                          <a:sym typeface="Canva Sans Bold"/>
                        </a:rPr>
                        <a:t>{{ReportingPeriod}}</a:t>
                      </a:r>
                      <a:endParaRPr lang="en-US" sz="1100"/>
                    </a:p>
                  </a:txBody>
                  <a:tcPr marL="114300" marR="114300" marT="114300" marB="114300" anchor="ctr">
                    <a:lnL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DC6F6"/>
                    </a:solidFill>
                  </a:tcPr>
                </a:tc>
              </a:tr>
              <a:tr h="895080"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3079"/>
                        </a:lnSpc>
                        <a:defRPr/>
                      </a:pPr>
                      <a:r>
                        <a:rPr lang="en-US" sz="2199" b="true">
                          <a:solidFill>
                            <a:srgbClr val="000000"/>
                          </a:solidFill>
                          <a:latin typeface="Canva Sans Bold"/>
                          <a:ea typeface="Canva Sans Bold"/>
                          <a:cs typeface="Canva Sans Bold"/>
                          <a:sym typeface="Canva Sans Bold"/>
                        </a:rPr>
                        <a:t>Number of sessions covered </a:t>
                      </a:r>
                      <a:endParaRPr lang="en-US" sz="1100"/>
                    </a:p>
                  </a:txBody>
                  <a:tcPr marL="114300" marR="114300" marT="114300" marB="114300" anchor="ctr">
                    <a:lnL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DC6F6"/>
                    </a:solidFill>
                  </a:tcPr>
                </a:tc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3079"/>
                        </a:lnSpc>
                        <a:defRPr/>
                      </a:pPr>
                      <a:r>
                        <a:rPr lang="en-US" sz="2199" b="true">
                          <a:solidFill>
                            <a:srgbClr val="000000"/>
                          </a:solidFill>
                          <a:latin typeface="Canva Sans Bold"/>
                          <a:ea typeface="Canva Sans Bold"/>
                          <a:cs typeface="Canva Sans Bold"/>
                          <a:sym typeface="Canva Sans Bold"/>
                        </a:rPr>
                        <a:t>{{NoOfSessions}}</a:t>
                      </a:r>
                      <a:endParaRPr lang="en-US" sz="1100"/>
                    </a:p>
                  </a:txBody>
                  <a:tcPr marL="114300" marR="114300" marT="114300" marB="114300" anchor="ctr">
                    <a:lnL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DC6F6"/>
                    </a:solidFill>
                  </a:tcPr>
                </a:tc>
              </a:tr>
            </a:tbl>
          </a:graphicData>
        </a:graphic>
      </p:graphicFrame>
      <p:sp>
        <p:nvSpPr>
          <p:cNvPr name="TextBox 4" id="4"/>
          <p:cNvSpPr txBox="true"/>
          <p:nvPr/>
        </p:nvSpPr>
        <p:spPr>
          <a:xfrm rot="0">
            <a:off x="6426218" y="1618658"/>
            <a:ext cx="6195775" cy="100265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8260"/>
              </a:lnSpc>
            </a:pPr>
            <a:r>
              <a:rPr lang="en-US" sz="5900" b="true">
                <a:solidFill>
                  <a:srgbClr val="023BF3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Report Summary</a:t>
            </a:r>
          </a:p>
        </p:txBody>
      </p:sp>
    </p:spTree>
  </p:cSld>
  <p:clrMapOvr>
    <a:masterClrMapping/>
  </p:clrMapOvr>
</p:sld>
</file>

<file path=ppt/slides/slide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FEF8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name="Table 2" id="2"/>
          <p:cNvGraphicFramePr>
            <a:graphicFrameLocks noGrp="true"/>
          </p:cNvGraphicFramePr>
          <p:nvPr/>
        </p:nvGraphicFramePr>
        <p:xfrm>
          <a:off x="1028700" y="2190107"/>
          <a:ext cx="15839777" cy="7068193"/>
        </p:xfrm>
        <a:graphic>
          <a:graphicData uri="http://schemas.openxmlformats.org/drawingml/2006/table">
            <a:tbl>
              <a:tblPr/>
              <a:tblGrid>
                <a:gridCol w="6214524"/>
                <a:gridCol w="4676536"/>
                <a:gridCol w="4948717"/>
              </a:tblGrid>
              <a:tr h="882076"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3079"/>
                        </a:lnSpc>
                        <a:defRPr/>
                      </a:pPr>
                      <a:r>
                        <a:rPr lang="en-US" sz="2199" b="true">
                          <a:solidFill>
                            <a:srgbClr val="FFFEF8"/>
                          </a:solidFill>
                          <a:latin typeface="Canva Sans Bold"/>
                          <a:ea typeface="Canva Sans Bold"/>
                          <a:cs typeface="Canva Sans Bold"/>
                          <a:sym typeface="Canva Sans Bold"/>
                        </a:rPr>
                        <a:t>Strand</a:t>
                      </a:r>
                      <a:endParaRPr lang="en-US" sz="1100"/>
                    </a:p>
                  </a:txBody>
                  <a:tcPr marL="114300" marR="114300" marT="114300" marB="114300" anchor="ctr">
                    <a:lnL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B8DD2"/>
                    </a:solidFill>
                  </a:tcPr>
                </a:tc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3079"/>
                        </a:lnSpc>
                        <a:defRPr/>
                      </a:pPr>
                      <a:r>
                        <a:rPr lang="en-US" sz="2199" b="true">
                          <a:solidFill>
                            <a:srgbClr val="FFFEF8"/>
                          </a:solidFill>
                          <a:latin typeface="Canva Sans Bold"/>
                          <a:ea typeface="Canva Sans Bold"/>
                          <a:cs typeface="Canva Sans Bold"/>
                          <a:sym typeface="Canva Sans Bold"/>
                        </a:rPr>
                        <a:t>Start Point</a:t>
                      </a:r>
                      <a:endParaRPr lang="en-US" sz="1100"/>
                    </a:p>
                  </a:txBody>
                  <a:tcPr marL="114300" marR="114300" marT="114300" marB="114300" anchor="ctr">
                    <a:lnL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B8DD2"/>
                    </a:solidFill>
                  </a:tcPr>
                </a:tc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3079"/>
                        </a:lnSpc>
                        <a:defRPr/>
                      </a:pPr>
                      <a:r>
                        <a:rPr lang="en-US" sz="2199" b="true">
                          <a:solidFill>
                            <a:srgbClr val="FFFEF8"/>
                          </a:solidFill>
                          <a:latin typeface="Canva Sans Bold"/>
                          <a:ea typeface="Canva Sans Bold"/>
                          <a:cs typeface="Canva Sans Bold"/>
                          <a:sym typeface="Canva Sans Bold"/>
                        </a:rPr>
                        <a:t>Target</a:t>
                      </a:r>
                      <a:endParaRPr lang="en-US" sz="1100"/>
                    </a:p>
                  </a:txBody>
                  <a:tcPr marL="114300" marR="114300" marT="114300" marB="114300" anchor="ctr">
                    <a:lnL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B8DD2"/>
                    </a:solidFill>
                  </a:tcPr>
                </a:tc>
              </a:tr>
              <a:tr h="882076"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3079"/>
                        </a:lnSpc>
                        <a:defRPr/>
                      </a:pPr>
                      <a:r>
                        <a:rPr lang="en-US" sz="2199" b="true">
                          <a:solidFill>
                            <a:srgbClr val="000000"/>
                          </a:solidFill>
                          <a:latin typeface="Canva Sans Bold"/>
                          <a:ea typeface="Canva Sans Bold"/>
                          <a:cs typeface="Canva Sans Bold"/>
                          <a:sym typeface="Canva Sans Bold"/>
                        </a:rPr>
                        <a:t>Numbers &amp; Operations</a:t>
                      </a:r>
                      <a:endParaRPr lang="en-US" sz="1100"/>
                    </a:p>
                  </a:txBody>
                  <a:tcPr marL="114300" marR="114300" marT="114300" marB="114300" anchor="ctr">
                    <a:lnL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DC6F6"/>
                    </a:solidFill>
                  </a:tcPr>
                </a:tc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3079"/>
                        </a:lnSpc>
                        <a:defRPr/>
                      </a:pPr>
                      <a:r>
                        <a:rPr lang="en-US" sz="2199" b="true">
                          <a:solidFill>
                            <a:srgbClr val="000000"/>
                          </a:solidFill>
                          <a:latin typeface="Canva Sans Bold"/>
                          <a:ea typeface="Canva Sans Bold"/>
                          <a:cs typeface="Canva Sans Bold"/>
                          <a:sym typeface="Canva Sans Bold"/>
                        </a:rPr>
                        <a:t>{{Numbers}}</a:t>
                      </a:r>
                      <a:endParaRPr lang="en-US" sz="1100"/>
                    </a:p>
                  </a:txBody>
                  <a:tcPr marL="114300" marR="114300" marT="114300" marB="114300" anchor="ctr">
                    <a:lnL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DC6F6"/>
                    </a:solidFill>
                  </a:tcPr>
                </a:tc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3079"/>
                        </a:lnSpc>
                        <a:defRPr/>
                      </a:pPr>
                      <a:r>
                        <a:rPr lang="en-US" sz="2199" b="true">
                          <a:solidFill>
                            <a:srgbClr val="000000"/>
                          </a:solidFill>
                          <a:latin typeface="Canva Sans Bold"/>
                          <a:ea typeface="Canva Sans Bold"/>
                          <a:cs typeface="Canva Sans Bold"/>
                          <a:sym typeface="Canva Sans Bold"/>
                        </a:rPr>
                        <a:t>{{Target}}</a:t>
                      </a:r>
                      <a:endParaRPr lang="en-US" sz="1100"/>
                    </a:p>
                  </a:txBody>
                  <a:tcPr marL="114300" marR="114300" marT="114300" marB="114300" anchor="ctr">
                    <a:lnL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DC6F6"/>
                    </a:solidFill>
                  </a:tcPr>
                </a:tc>
              </a:tr>
              <a:tr h="882076"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3079"/>
                        </a:lnSpc>
                        <a:defRPr/>
                      </a:pPr>
                      <a:r>
                        <a:rPr lang="en-US" sz="2199" b="true">
                          <a:solidFill>
                            <a:srgbClr val="000000"/>
                          </a:solidFill>
                          <a:latin typeface="Canva Sans Bold"/>
                          <a:ea typeface="Canva Sans Bold"/>
                          <a:cs typeface="Canva Sans Bold"/>
                          <a:sym typeface="Canva Sans Bold"/>
                        </a:rPr>
                        <a:t>Algebra &amp; Thinking</a:t>
                      </a:r>
                      <a:endParaRPr lang="en-US" sz="1100"/>
                    </a:p>
                  </a:txBody>
                  <a:tcPr marL="114300" marR="114300" marT="114300" marB="114300" anchor="ctr">
                    <a:lnL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DC6F6"/>
                    </a:solidFill>
                  </a:tcPr>
                </a:tc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3079"/>
                        </a:lnSpc>
                        <a:defRPr/>
                      </a:pPr>
                      <a:r>
                        <a:rPr lang="en-US" sz="2199" b="true">
                          <a:solidFill>
                            <a:srgbClr val="000000"/>
                          </a:solidFill>
                          <a:latin typeface="Canva Sans Bold"/>
                          <a:ea typeface="Canva Sans Bold"/>
                          <a:cs typeface="Canva Sans Bold"/>
                          <a:sym typeface="Canva Sans Bold"/>
                        </a:rPr>
                        <a:t>{{Algebra}}</a:t>
                      </a:r>
                      <a:endParaRPr lang="en-US" sz="1100"/>
                    </a:p>
                  </a:txBody>
                  <a:tcPr marL="114300" marR="114300" marT="114300" marB="114300" anchor="ctr">
                    <a:lnL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DC6F6"/>
                    </a:solidFill>
                  </a:tcPr>
                </a:tc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3079"/>
                        </a:lnSpc>
                        <a:defRPr/>
                      </a:pPr>
                      <a:r>
                        <a:rPr lang="en-US" sz="2199" b="true">
                          <a:solidFill>
                            <a:srgbClr val="000000"/>
                          </a:solidFill>
                          <a:latin typeface="Canva Sans Bold"/>
                          <a:ea typeface="Canva Sans Bold"/>
                          <a:cs typeface="Canva Sans Bold"/>
                          <a:sym typeface="Canva Sans Bold"/>
                        </a:rPr>
                        <a:t>{{Target}}</a:t>
                      </a:r>
                      <a:endParaRPr lang="en-US" sz="1100"/>
                    </a:p>
                  </a:txBody>
                  <a:tcPr marL="114300" marR="114300" marT="114300" marB="114300" anchor="ctr">
                    <a:lnL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DC6F6"/>
                    </a:solidFill>
                  </a:tcPr>
                </a:tc>
              </a:tr>
              <a:tr h="893658"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3079"/>
                        </a:lnSpc>
                        <a:defRPr/>
                      </a:pPr>
                      <a:r>
                        <a:rPr lang="en-US" sz="2199" b="true">
                          <a:solidFill>
                            <a:srgbClr val="000000"/>
                          </a:solidFill>
                          <a:latin typeface="Canva Sans Bold"/>
                          <a:ea typeface="Canva Sans Bold"/>
                          <a:cs typeface="Canva Sans Bold"/>
                          <a:sym typeface="Canva Sans Bold"/>
                        </a:rPr>
                        <a:t>Fractions</a:t>
                      </a:r>
                      <a:endParaRPr lang="en-US" sz="1100"/>
                    </a:p>
                  </a:txBody>
                  <a:tcPr marL="114300" marR="114300" marT="114300" marB="114300" anchor="ctr">
                    <a:lnL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DC6F6"/>
                    </a:solidFill>
                  </a:tcPr>
                </a:tc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3079"/>
                        </a:lnSpc>
                        <a:defRPr/>
                      </a:pPr>
                      <a:r>
                        <a:rPr lang="en-US" sz="2199" b="true">
                          <a:solidFill>
                            <a:srgbClr val="000000"/>
                          </a:solidFill>
                          <a:latin typeface="Canva Sans Bold"/>
                          <a:ea typeface="Canva Sans Bold"/>
                          <a:cs typeface="Canva Sans Bold"/>
                          <a:sym typeface="Canva Sans Bold"/>
                        </a:rPr>
                        <a:t>{{Fractions}}</a:t>
                      </a:r>
                      <a:endParaRPr lang="en-US" sz="1100"/>
                    </a:p>
                  </a:txBody>
                  <a:tcPr marL="114300" marR="114300" marT="114300" marB="114300" anchor="ctr">
                    <a:lnL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DC6F6"/>
                    </a:solidFill>
                  </a:tcPr>
                </a:tc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3079"/>
                        </a:lnSpc>
                        <a:defRPr/>
                      </a:pPr>
                      <a:r>
                        <a:rPr lang="en-US" sz="2199" b="true">
                          <a:solidFill>
                            <a:srgbClr val="000000"/>
                          </a:solidFill>
                          <a:latin typeface="Canva Sans Bold"/>
                          <a:ea typeface="Canva Sans Bold"/>
                          <a:cs typeface="Canva Sans Bold"/>
                          <a:sym typeface="Canva Sans Bold"/>
                        </a:rPr>
                        <a:t>{{Target}}</a:t>
                      </a:r>
                      <a:endParaRPr lang="en-US" sz="1100"/>
                    </a:p>
                  </a:txBody>
                  <a:tcPr marL="114300" marR="114300" marT="114300" marB="114300" anchor="ctr">
                    <a:lnL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DC6F6"/>
                    </a:solidFill>
                  </a:tcPr>
                </a:tc>
              </a:tr>
              <a:tr h="882076"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3079"/>
                        </a:lnSpc>
                        <a:defRPr/>
                      </a:pPr>
                      <a:r>
                        <a:rPr lang="en-US" sz="2199" b="true">
                          <a:solidFill>
                            <a:srgbClr val="000000"/>
                          </a:solidFill>
                          <a:latin typeface="Canva Sans Bold"/>
                          <a:ea typeface="Canva Sans Bold"/>
                          <a:cs typeface="Canva Sans Bold"/>
                          <a:sym typeface="Canva Sans Bold"/>
                        </a:rPr>
                        <a:t>Geometry</a:t>
                      </a:r>
                      <a:endParaRPr lang="en-US" sz="1100"/>
                    </a:p>
                  </a:txBody>
                  <a:tcPr marL="114300" marR="114300" marT="114300" marB="114300" anchor="ctr">
                    <a:lnL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DC6F6"/>
                    </a:solidFill>
                  </a:tcPr>
                </a:tc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3079"/>
                        </a:lnSpc>
                        <a:defRPr/>
                      </a:pPr>
                      <a:r>
                        <a:rPr lang="en-US" sz="2199" b="true">
                          <a:solidFill>
                            <a:srgbClr val="000000"/>
                          </a:solidFill>
                          <a:latin typeface="Canva Sans Bold"/>
                          <a:ea typeface="Canva Sans Bold"/>
                          <a:cs typeface="Canva Sans Bold"/>
                          <a:sym typeface="Canva Sans Bold"/>
                        </a:rPr>
                        <a:t>{{Geometry}}</a:t>
                      </a:r>
                      <a:endParaRPr lang="en-US" sz="1100"/>
                    </a:p>
                  </a:txBody>
                  <a:tcPr marL="114300" marR="114300" marT="114300" marB="114300" anchor="ctr">
                    <a:lnL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DC6F6"/>
                    </a:solidFill>
                  </a:tcPr>
                </a:tc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3079"/>
                        </a:lnSpc>
                        <a:defRPr/>
                      </a:pPr>
                      <a:r>
                        <a:rPr lang="en-US" sz="2199" b="true">
                          <a:solidFill>
                            <a:srgbClr val="000000"/>
                          </a:solidFill>
                          <a:latin typeface="Canva Sans Bold"/>
                          <a:ea typeface="Canva Sans Bold"/>
                          <a:cs typeface="Canva Sans Bold"/>
                          <a:sym typeface="Canva Sans Bold"/>
                        </a:rPr>
                        <a:t>{{Target}}</a:t>
                      </a:r>
                      <a:endParaRPr lang="en-US" sz="1100"/>
                    </a:p>
                  </a:txBody>
                  <a:tcPr marL="114300" marR="114300" marT="114300" marB="114300" anchor="ctr">
                    <a:lnL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DC6F6"/>
                    </a:solidFill>
                  </a:tcPr>
                </a:tc>
              </a:tr>
              <a:tr h="882076"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3079"/>
                        </a:lnSpc>
                        <a:defRPr/>
                      </a:pPr>
                      <a:r>
                        <a:rPr lang="en-US" sz="2199" b="true">
                          <a:solidFill>
                            <a:srgbClr val="000000"/>
                          </a:solidFill>
                          <a:latin typeface="Canva Sans Bold"/>
                          <a:ea typeface="Canva Sans Bold"/>
                          <a:cs typeface="Canva Sans Bold"/>
                          <a:sym typeface="Canva Sans Bold"/>
                        </a:rPr>
                        <a:t>Measurement</a:t>
                      </a:r>
                      <a:endParaRPr lang="en-US" sz="1100"/>
                    </a:p>
                  </a:txBody>
                  <a:tcPr marL="114300" marR="114300" marT="114300" marB="114300" anchor="ctr">
                    <a:lnL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DC6F6"/>
                    </a:solidFill>
                  </a:tcPr>
                </a:tc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3079"/>
                        </a:lnSpc>
                        <a:defRPr/>
                      </a:pPr>
                      <a:r>
                        <a:rPr lang="en-US" sz="2199" b="true">
                          <a:solidFill>
                            <a:srgbClr val="000000"/>
                          </a:solidFill>
                          <a:latin typeface="Canva Sans Bold"/>
                          <a:ea typeface="Canva Sans Bold"/>
                          <a:cs typeface="Canva Sans Bold"/>
                          <a:sym typeface="Canva Sans Bold"/>
                        </a:rPr>
                        <a:t>{{Measurement}}</a:t>
                      </a:r>
                      <a:endParaRPr lang="en-US" sz="1100"/>
                    </a:p>
                  </a:txBody>
                  <a:tcPr marL="114300" marR="114300" marT="114300" marB="114300" anchor="ctr">
                    <a:lnL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DC6F6"/>
                    </a:solidFill>
                  </a:tcPr>
                </a:tc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3079"/>
                        </a:lnSpc>
                        <a:defRPr/>
                      </a:pPr>
                      <a:r>
                        <a:rPr lang="en-US" sz="2199" b="true">
                          <a:solidFill>
                            <a:srgbClr val="000000"/>
                          </a:solidFill>
                          <a:latin typeface="Canva Sans Bold"/>
                          <a:ea typeface="Canva Sans Bold"/>
                          <a:cs typeface="Canva Sans Bold"/>
                          <a:sym typeface="Canva Sans Bold"/>
                        </a:rPr>
                        <a:t>{{Target}}</a:t>
                      </a:r>
                      <a:endParaRPr lang="en-US" sz="1100"/>
                    </a:p>
                  </a:txBody>
                  <a:tcPr marL="114300" marR="114300" marT="114300" marB="114300" anchor="ctr">
                    <a:lnL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DC6F6"/>
                    </a:solidFill>
                  </a:tcPr>
                </a:tc>
              </a:tr>
              <a:tr h="882076"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3079"/>
                        </a:lnSpc>
                        <a:defRPr/>
                      </a:pPr>
                      <a:r>
                        <a:rPr lang="en-US" sz="2199" b="true">
                          <a:solidFill>
                            <a:srgbClr val="000000"/>
                          </a:solidFill>
                          <a:latin typeface="Canva Sans Bold"/>
                          <a:ea typeface="Canva Sans Bold"/>
                          <a:cs typeface="Canva Sans Bold"/>
                          <a:sym typeface="Canva Sans Bold"/>
                        </a:rPr>
                        <a:t>Data &amp; Probability</a:t>
                      </a:r>
                      <a:endParaRPr lang="en-US" sz="1100"/>
                    </a:p>
                  </a:txBody>
                  <a:tcPr marL="114300" marR="114300" marT="114300" marB="114300" anchor="ctr">
                    <a:lnL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DC6F6"/>
                    </a:solidFill>
                  </a:tcPr>
                </a:tc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3079"/>
                        </a:lnSpc>
                        <a:defRPr/>
                      </a:pPr>
                      <a:r>
                        <a:rPr lang="en-US" sz="2199" b="true">
                          <a:solidFill>
                            <a:srgbClr val="000000"/>
                          </a:solidFill>
                          <a:latin typeface="Canva Sans Bold"/>
                          <a:ea typeface="Canva Sans Bold"/>
                          <a:cs typeface="Canva Sans Bold"/>
                          <a:sym typeface="Canva Sans Bold"/>
                        </a:rPr>
                        <a:t>{{Data}}</a:t>
                      </a:r>
                      <a:endParaRPr lang="en-US" sz="1100"/>
                    </a:p>
                  </a:txBody>
                  <a:tcPr marL="114300" marR="114300" marT="114300" marB="114300" anchor="ctr">
                    <a:lnL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DC6F6"/>
                    </a:solidFill>
                  </a:tcPr>
                </a:tc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3079"/>
                        </a:lnSpc>
                        <a:defRPr/>
                      </a:pPr>
                      <a:r>
                        <a:rPr lang="en-US" sz="2199" b="true">
                          <a:solidFill>
                            <a:srgbClr val="000000"/>
                          </a:solidFill>
                          <a:latin typeface="Canva Sans Bold"/>
                          <a:ea typeface="Canva Sans Bold"/>
                          <a:cs typeface="Canva Sans Bold"/>
                          <a:sym typeface="Canva Sans Bold"/>
                        </a:rPr>
                        <a:t>{{Target}}</a:t>
                      </a:r>
                      <a:endParaRPr lang="en-US" sz="1100"/>
                    </a:p>
                  </a:txBody>
                  <a:tcPr marL="114300" marR="114300" marT="114300" marB="114300" anchor="ctr">
                    <a:lnL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DC6F6"/>
                    </a:solidFill>
                  </a:tcPr>
                </a:tc>
              </a:tr>
              <a:tr h="882076"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3779"/>
                        </a:lnSpc>
                        <a:defRPr/>
                      </a:pPr>
                      <a:r>
                        <a:rPr lang="en-US" sz="2699" b="true">
                          <a:solidFill>
                            <a:srgbClr val="F8EE66"/>
                          </a:solidFill>
                          <a:latin typeface="Canva Sans Bold"/>
                          <a:ea typeface="Canva Sans Bold"/>
                          <a:cs typeface="Canva Sans Bold"/>
                          <a:sym typeface="Canva Sans Bold"/>
                        </a:rPr>
                        <a:t>Overall Math Level</a:t>
                      </a:r>
                      <a:endParaRPr lang="en-US" sz="1100"/>
                    </a:p>
                  </a:txBody>
                  <a:tcPr marL="114300" marR="114300" marT="114300" marB="114300" anchor="ctr">
                    <a:lnL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B8DD2"/>
                    </a:solidFill>
                  </a:tcPr>
                </a:tc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3779"/>
                        </a:lnSpc>
                        <a:defRPr/>
                      </a:pPr>
                      <a:r>
                        <a:rPr lang="en-US" sz="2699" b="true">
                          <a:solidFill>
                            <a:srgbClr val="F8EE66"/>
                          </a:solidFill>
                          <a:latin typeface="Canva Sans Bold"/>
                          <a:ea typeface="Canva Sans Bold"/>
                          <a:cs typeface="Canva Sans Bold"/>
                          <a:sym typeface="Canva Sans Bold"/>
                        </a:rPr>
                        <a:t>{{Overall}}</a:t>
                      </a:r>
                      <a:endParaRPr lang="en-US" sz="1100"/>
                    </a:p>
                  </a:txBody>
                  <a:tcPr marL="114300" marR="114300" marT="114300" marB="114300" anchor="ctr">
                    <a:lnL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B8DD2"/>
                    </a:solidFill>
                  </a:tcPr>
                </a:tc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3919"/>
                        </a:lnSpc>
                        <a:defRPr/>
                      </a:pPr>
                      <a:r>
                        <a:rPr lang="en-US" sz="2799" b="true">
                          <a:solidFill>
                            <a:srgbClr val="F8EE66"/>
                          </a:solidFill>
                          <a:latin typeface="Canva Sans Bold"/>
                          <a:ea typeface="Canva Sans Bold"/>
                          <a:cs typeface="Canva Sans Bold"/>
                          <a:sym typeface="Canva Sans Bold"/>
                        </a:rPr>
                        <a:t>{{Target}}</a:t>
                      </a:r>
                      <a:endParaRPr lang="en-US" sz="1100"/>
                    </a:p>
                  </a:txBody>
                  <a:tcPr marL="114300" marR="114300" marT="114300" marB="114300" anchor="ctr">
                    <a:lnL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B8DD2"/>
                    </a:solidFill>
                  </a:tcPr>
                </a:tc>
              </a:tr>
            </a:tbl>
          </a:graphicData>
        </a:graphic>
      </p:graphicFrame>
      <p:sp>
        <p:nvSpPr>
          <p:cNvPr name="Freeform 3" id="3"/>
          <p:cNvSpPr/>
          <p:nvPr/>
        </p:nvSpPr>
        <p:spPr>
          <a:xfrm flipH="false" flipV="false" rot="0">
            <a:off x="422373" y="452064"/>
            <a:ext cx="3408403" cy="320216"/>
          </a:xfrm>
          <a:custGeom>
            <a:avLst/>
            <a:gdLst/>
            <a:ahLst/>
            <a:cxnLst/>
            <a:rect r="r" b="b" t="t" l="l"/>
            <a:pathLst>
              <a:path h="320216" w="3408403">
                <a:moveTo>
                  <a:pt x="0" y="0"/>
                </a:moveTo>
                <a:lnTo>
                  <a:pt x="3408404" y="0"/>
                </a:lnTo>
                <a:lnTo>
                  <a:pt x="3408404" y="320216"/>
                </a:lnTo>
                <a:lnTo>
                  <a:pt x="0" y="320216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TextBox 4" id="4"/>
          <p:cNvSpPr txBox="true"/>
          <p:nvPr/>
        </p:nvSpPr>
        <p:spPr>
          <a:xfrm rot="0">
            <a:off x="6012775" y="667505"/>
            <a:ext cx="7472125" cy="100265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8260"/>
              </a:lnSpc>
            </a:pPr>
            <a:r>
              <a:rPr lang="en-US" sz="5900" b="true">
                <a:solidFill>
                  <a:srgbClr val="023BF3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 Diagnostic Analysis </a:t>
            </a:r>
          </a:p>
        </p:txBody>
      </p:sp>
    </p:spTree>
  </p:cSld>
  <p:clrMapOvr>
    <a:masterClrMapping/>
  </p:clrMapOvr>
</p:sld>
</file>

<file path=ppt/slides/slide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FEF8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TextBox 2" id="2"/>
          <p:cNvSpPr txBox="true"/>
          <p:nvPr/>
        </p:nvSpPr>
        <p:spPr>
          <a:xfrm rot="0">
            <a:off x="5369838" y="667505"/>
            <a:ext cx="8109704" cy="100265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8260"/>
              </a:lnSpc>
            </a:pPr>
            <a:r>
              <a:rPr lang="en-US" sz="5900" b="true">
                <a:solidFill>
                  <a:srgbClr val="023BF3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Suggestive Study Plan</a:t>
            </a:r>
          </a:p>
        </p:txBody>
      </p:sp>
      <p:sp>
        <p:nvSpPr>
          <p:cNvPr name="Freeform 3" id="3"/>
          <p:cNvSpPr/>
          <p:nvPr/>
        </p:nvSpPr>
        <p:spPr>
          <a:xfrm flipH="false" flipV="false" rot="0">
            <a:off x="422373" y="452064"/>
            <a:ext cx="3408403" cy="320216"/>
          </a:xfrm>
          <a:custGeom>
            <a:avLst/>
            <a:gdLst/>
            <a:ahLst/>
            <a:cxnLst/>
            <a:rect r="r" b="b" t="t" l="l"/>
            <a:pathLst>
              <a:path h="320216" w="3408403">
                <a:moveTo>
                  <a:pt x="0" y="0"/>
                </a:moveTo>
                <a:lnTo>
                  <a:pt x="3408404" y="0"/>
                </a:lnTo>
                <a:lnTo>
                  <a:pt x="3408404" y="320216"/>
                </a:lnTo>
                <a:lnTo>
                  <a:pt x="0" y="320216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graphicFrame>
        <p:nvGraphicFramePr>
          <p:cNvPr name="Table 4" id="4"/>
          <p:cNvGraphicFramePr>
            <a:graphicFrameLocks noGrp="true"/>
          </p:cNvGraphicFramePr>
          <p:nvPr/>
        </p:nvGraphicFramePr>
        <p:xfrm>
          <a:off x="1224112" y="3025542"/>
          <a:ext cx="15839777" cy="5259226"/>
        </p:xfrm>
        <a:graphic>
          <a:graphicData uri="http://schemas.openxmlformats.org/drawingml/2006/table">
            <a:tbl>
              <a:tblPr/>
              <a:tblGrid>
                <a:gridCol w="6463454"/>
                <a:gridCol w="9376323"/>
              </a:tblGrid>
              <a:tr h="882897"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3079"/>
                        </a:lnSpc>
                        <a:defRPr/>
                      </a:pPr>
                      <a:r>
                        <a:rPr lang="en-US" sz="2199" b="true">
                          <a:solidFill>
                            <a:srgbClr val="FFFEF8"/>
                          </a:solidFill>
                          <a:latin typeface="Canva Sans Bold"/>
                          <a:ea typeface="Canva Sans Bold"/>
                          <a:cs typeface="Canva Sans Bold"/>
                          <a:sym typeface="Canva Sans Bold"/>
                        </a:rPr>
                        <a:t>Strand</a:t>
                      </a:r>
                      <a:endParaRPr lang="en-US" sz="1100"/>
                    </a:p>
                  </a:txBody>
                  <a:tcPr marL="114300" marR="114300" marT="114300" marB="114300" anchor="ctr">
                    <a:lnL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B8DD2"/>
                    </a:solidFill>
                  </a:tcPr>
                </a:tc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3079"/>
                        </a:lnSpc>
                        <a:defRPr/>
                      </a:pPr>
                      <a:r>
                        <a:rPr lang="en-US" sz="2199" b="true">
                          <a:solidFill>
                            <a:srgbClr val="FFFEF8"/>
                          </a:solidFill>
                          <a:latin typeface="Canva Sans Bold"/>
                          <a:ea typeface="Canva Sans Bold"/>
                          <a:cs typeface="Canva Sans Bold"/>
                          <a:sym typeface="Canva Sans Bold"/>
                        </a:rPr>
                        <a:t>Recommended Skills as per diagnostic report</a:t>
                      </a:r>
                      <a:endParaRPr lang="en-US" sz="1100"/>
                    </a:p>
                  </a:txBody>
                  <a:tcPr marL="114300" marR="114300" marT="114300" marB="114300" anchor="ctr">
                    <a:lnL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B8DD2"/>
                    </a:solidFill>
                  </a:tcPr>
                </a:tc>
              </a:tr>
              <a:tr h="1660719"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3079"/>
                        </a:lnSpc>
                        <a:defRPr/>
                      </a:pPr>
                      <a:r>
                        <a:rPr lang="en-US" sz="2199" b="true">
                          <a:solidFill>
                            <a:srgbClr val="000000"/>
                          </a:solidFill>
                          <a:latin typeface="Canva Sans Bold"/>
                          <a:ea typeface="Canva Sans Bold"/>
                          <a:cs typeface="Canva Sans Bold"/>
                          <a:sym typeface="Canva Sans Bold"/>
                        </a:rPr>
                        <a:t>{{IXLAreaOfImprovement1}}</a:t>
                      </a:r>
                      <a:endParaRPr lang="en-US" sz="1100"/>
                    </a:p>
                  </a:txBody>
                  <a:tcPr marL="114300" marR="114300" marT="114300" marB="114300" anchor="ctr">
                    <a:lnL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DC6F6"/>
                    </a:solidFill>
                  </a:tcPr>
                </a:tc>
                <a:tc>
                  <a:txBody>
                    <a:bodyPr anchor="t" rtlCol="false"/>
                    <a:lstStyle/>
                    <a:p>
                      <a:pPr algn="l" marL="474976" indent="-237488" lvl="1">
                        <a:lnSpc>
                          <a:spcPts val="3079"/>
                        </a:lnSpc>
                        <a:buFont typeface="Arial"/>
                        <a:buChar char="•"/>
                        <a:defRPr/>
                      </a:pPr>
                      <a:r>
                        <a:rPr lang="en-US" b="true" sz="2199">
                          <a:solidFill>
                            <a:srgbClr val="000000"/>
                          </a:solidFill>
                          <a:latin typeface="Canva Sans Bold"/>
                          <a:ea typeface="Canva Sans Bold"/>
                          <a:cs typeface="Canva Sans Bold"/>
                          <a:sym typeface="Canva Sans Bold"/>
                        </a:rPr>
                        <a:t>{{AreaOfImprovement1SuggestedSkill1}}</a:t>
                      </a:r>
                      <a:endParaRPr lang="en-US" sz="1100"/>
                    </a:p>
                    <a:p>
                      <a:pPr algn="l" marL="474976" indent="-237488" lvl="1">
                        <a:lnSpc>
                          <a:spcPts val="3079"/>
                        </a:lnSpc>
                        <a:buFont typeface="Arial"/>
                        <a:buChar char="•"/>
                      </a:pPr>
                      <a:r>
                        <a:rPr lang="en-US" b="true" sz="2199">
                          <a:solidFill>
                            <a:srgbClr val="000000"/>
                          </a:solidFill>
                          <a:latin typeface="Canva Sans Bold"/>
                          <a:ea typeface="Canva Sans Bold"/>
                          <a:cs typeface="Canva Sans Bold"/>
                          <a:sym typeface="Canva Sans Bold"/>
                        </a:rPr>
                        <a:t>{{AreaOfImprovement1SuggestedSkill2}}</a:t>
                      </a:r>
                    </a:p>
                  </a:txBody>
                  <a:tcPr marL="114300" marR="114300" marT="114300" marB="114300" anchor="ctr">
                    <a:lnL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DC6F6"/>
                    </a:solidFill>
                  </a:tcPr>
                </a:tc>
              </a:tr>
              <a:tr h="1596221"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3079"/>
                        </a:lnSpc>
                        <a:defRPr/>
                      </a:pPr>
                      <a:r>
                        <a:rPr lang="en-US" sz="2199" b="true">
                          <a:solidFill>
                            <a:srgbClr val="000000"/>
                          </a:solidFill>
                          <a:latin typeface="Canva Sans Bold"/>
                          <a:ea typeface="Canva Sans Bold"/>
                          <a:cs typeface="Canva Sans Bold"/>
                          <a:sym typeface="Canva Sans Bold"/>
                        </a:rPr>
                        <a:t>{{IXLAreaOfImprovement2}}</a:t>
                      </a:r>
                      <a:endParaRPr lang="en-US" sz="1100"/>
                    </a:p>
                  </a:txBody>
                  <a:tcPr marL="114300" marR="114300" marT="114300" marB="114300" anchor="ctr">
                    <a:lnL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DC6F6"/>
                    </a:solidFill>
                  </a:tcPr>
                </a:tc>
                <a:tc>
                  <a:txBody>
                    <a:bodyPr anchor="t" rtlCol="false"/>
                    <a:lstStyle/>
                    <a:p>
                      <a:pPr algn="l" marL="474976" indent="-237488" lvl="1">
                        <a:lnSpc>
                          <a:spcPts val="3079"/>
                        </a:lnSpc>
                        <a:buFont typeface="Arial"/>
                        <a:buChar char="•"/>
                        <a:defRPr/>
                      </a:pPr>
                      <a:r>
                        <a:rPr lang="en-US" b="true" sz="2199">
                          <a:solidFill>
                            <a:srgbClr val="000000"/>
                          </a:solidFill>
                          <a:latin typeface="Canva Sans Bold"/>
                          <a:ea typeface="Canva Sans Bold"/>
                          <a:cs typeface="Canva Sans Bold"/>
                          <a:sym typeface="Canva Sans Bold"/>
                        </a:rPr>
                        <a:t>{{AreaOfImprovement2SuggestedSkill1}}</a:t>
                      </a:r>
                      <a:endParaRPr lang="en-US" sz="1100"/>
                    </a:p>
                    <a:p>
                      <a:pPr algn="l" marL="474976" indent="-237488" lvl="1">
                        <a:lnSpc>
                          <a:spcPts val="3079"/>
                        </a:lnSpc>
                        <a:buFont typeface="Arial"/>
                        <a:buChar char="•"/>
                      </a:pPr>
                      <a:r>
                        <a:rPr lang="en-US" b="true" sz="2199">
                          <a:solidFill>
                            <a:srgbClr val="000000"/>
                          </a:solidFill>
                          <a:latin typeface="Canva Sans Bold"/>
                          <a:ea typeface="Canva Sans Bold"/>
                          <a:cs typeface="Canva Sans Bold"/>
                          <a:sym typeface="Canva Sans Bold"/>
                        </a:rPr>
                        <a:t>{{AreaOfImprovement2SuggestedSkill2}}</a:t>
                      </a:r>
                    </a:p>
                  </a:txBody>
                  <a:tcPr marL="114300" marR="114300" marT="114300" marB="114300" anchor="ctr">
                    <a:lnL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DC6F6"/>
                    </a:solidFill>
                  </a:tcPr>
                </a:tc>
              </a:tr>
              <a:tr h="1119389"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3779"/>
                        </a:lnSpc>
                        <a:defRPr/>
                      </a:pPr>
                      <a:r>
                        <a:rPr lang="en-US" sz="2699" b="true">
                          <a:solidFill>
                            <a:srgbClr val="F8EE66"/>
                          </a:solidFill>
                          <a:latin typeface="Canva Sans Bold"/>
                          <a:ea typeface="Canva Sans Bold"/>
                          <a:cs typeface="Canva Sans Bold"/>
                          <a:sym typeface="Canva Sans Bold"/>
                        </a:rPr>
                        <a:t>Total Sessions Required</a:t>
                      </a:r>
                      <a:endParaRPr lang="en-US" sz="1100"/>
                    </a:p>
                  </a:txBody>
                  <a:tcPr marL="114300" marR="114300" marT="114300" marB="114300" anchor="ctr">
                    <a:lnL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B8DD2"/>
                    </a:solidFill>
                  </a:tcPr>
                </a:tc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3779"/>
                        </a:lnSpc>
                        <a:defRPr/>
                      </a:pPr>
                      <a:r>
                        <a:rPr lang="en-US" sz="2699" b="true">
                          <a:solidFill>
                            <a:srgbClr val="F8EE66"/>
                          </a:solidFill>
                          <a:latin typeface="Canva Sans Bold"/>
                          <a:ea typeface="Canva Sans Bold"/>
                          <a:cs typeface="Canva Sans Bold"/>
                          <a:sym typeface="Canva Sans Bold"/>
                        </a:rPr>
                        <a:t>At least last 10 mins every session</a:t>
                      </a:r>
                      <a:endParaRPr lang="en-US" sz="1100"/>
                    </a:p>
                  </a:txBody>
                  <a:tcPr marL="114300" marR="114300" marT="114300" marB="114300" anchor="ctr">
                    <a:lnL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B8DD2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FEF8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name="Table 2" id="2"/>
          <p:cNvGraphicFramePr>
            <a:graphicFrameLocks noGrp="true"/>
          </p:cNvGraphicFramePr>
          <p:nvPr/>
        </p:nvGraphicFramePr>
        <p:xfrm>
          <a:off x="1224112" y="3991922"/>
          <a:ext cx="15839777" cy="3537846"/>
        </p:xfrm>
        <a:graphic>
          <a:graphicData uri="http://schemas.openxmlformats.org/drawingml/2006/table">
            <a:tbl>
              <a:tblPr/>
              <a:tblGrid>
                <a:gridCol w="5904910"/>
                <a:gridCol w="4443546"/>
                <a:gridCol w="5491321"/>
              </a:tblGrid>
              <a:tr h="884462"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3079"/>
                        </a:lnSpc>
                        <a:defRPr/>
                      </a:pPr>
                      <a:r>
                        <a:rPr lang="en-US" sz="2199" b="true">
                          <a:solidFill>
                            <a:srgbClr val="FFFEF8"/>
                          </a:solidFill>
                          <a:latin typeface="Canva Sans Bold"/>
                          <a:ea typeface="Canva Sans Bold"/>
                          <a:cs typeface="Canva Sans Bold"/>
                          <a:sym typeface="Canva Sans Bold"/>
                        </a:rPr>
                        <a:t>Unit</a:t>
                      </a:r>
                      <a:endParaRPr lang="en-US" sz="1100"/>
                    </a:p>
                  </a:txBody>
                  <a:tcPr marL="114300" marR="114300" marT="114300" marB="114300" anchor="ctr">
                    <a:lnL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B8DD2"/>
                    </a:solidFill>
                  </a:tcPr>
                </a:tc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3079"/>
                        </a:lnSpc>
                        <a:defRPr/>
                      </a:pPr>
                      <a:r>
                        <a:rPr lang="en-US" sz="2199" b="true">
                          <a:solidFill>
                            <a:srgbClr val="FFFEF8"/>
                          </a:solidFill>
                          <a:latin typeface="Canva Sans Bold"/>
                          <a:ea typeface="Canva Sans Bold"/>
                          <a:cs typeface="Canva Sans Bold"/>
                          <a:sym typeface="Canva Sans Bold"/>
                        </a:rPr>
                        <a:t>Topics Covered</a:t>
                      </a:r>
                      <a:endParaRPr lang="en-US" sz="1100"/>
                    </a:p>
                  </a:txBody>
                  <a:tcPr marL="114300" marR="114300" marT="114300" marB="114300" anchor="ctr">
                    <a:lnL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B8DD2"/>
                    </a:solidFill>
                  </a:tcPr>
                </a:tc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3079"/>
                        </a:lnSpc>
                        <a:defRPr/>
                      </a:pPr>
                      <a:r>
                        <a:rPr lang="en-US" sz="2199" b="true">
                          <a:solidFill>
                            <a:srgbClr val="FFFEF8"/>
                          </a:solidFill>
                          <a:latin typeface="Canva Sans Bold"/>
                          <a:ea typeface="Canva Sans Bold"/>
                          <a:cs typeface="Canva Sans Bold"/>
                          <a:sym typeface="Canva Sans Bold"/>
                        </a:rPr>
                        <a:t>Status</a:t>
                      </a:r>
                      <a:endParaRPr lang="en-US" sz="1100"/>
                    </a:p>
                  </a:txBody>
                  <a:tcPr marL="114300" marR="114300" marT="114300" marB="114300" anchor="ctr">
                    <a:lnL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B8DD2"/>
                    </a:solidFill>
                  </a:tcPr>
                </a:tc>
              </a:tr>
              <a:tr h="884462"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3079"/>
                        </a:lnSpc>
                        <a:defRPr/>
                      </a:pPr>
                      <a:r>
                        <a:rPr lang="en-US" sz="2199" b="true">
                          <a:solidFill>
                            <a:srgbClr val="000000"/>
                          </a:solidFill>
                          <a:latin typeface="Canva Sans Bold"/>
                          <a:ea typeface="Canva Sans Bold"/>
                          <a:cs typeface="Canva Sans Bold"/>
                          <a:sym typeface="Canva Sans Bold"/>
                        </a:rPr>
                        <a:t>Unit 1</a:t>
                      </a:r>
                      <a:endParaRPr lang="en-US" sz="1100"/>
                    </a:p>
                  </a:txBody>
                  <a:tcPr marL="114300" marR="114300" marT="114300" marB="114300" anchor="ctr">
                    <a:lnL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DC6F6"/>
                    </a:solidFill>
                  </a:tcPr>
                </a:tc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3079"/>
                        </a:lnSpc>
                        <a:defRPr/>
                      </a:pPr>
                      <a:r>
                        <a:rPr lang="en-US" sz="2199" b="true">
                          <a:solidFill>
                            <a:srgbClr val="000000"/>
                          </a:solidFill>
                          <a:latin typeface="Canva Sans Bold"/>
                          <a:ea typeface="Canva Sans Bold"/>
                          <a:cs typeface="Canva Sans Bold"/>
                          <a:sym typeface="Canva Sans Bold"/>
                        </a:rPr>
                        <a:t>{{Topic1}}</a:t>
                      </a:r>
                      <a:endParaRPr lang="en-US" sz="1100"/>
                    </a:p>
                  </a:txBody>
                  <a:tcPr marL="114300" marR="114300" marT="114300" marB="114300" anchor="ctr">
                    <a:lnL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DC6F6"/>
                    </a:solidFill>
                  </a:tcPr>
                </a:tc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3079"/>
                        </a:lnSpc>
                        <a:defRPr/>
                      </a:pPr>
                      <a:r>
                        <a:rPr lang="en-US" sz="2199" b="true">
                          <a:solidFill>
                            <a:srgbClr val="000000"/>
                          </a:solidFill>
                          <a:latin typeface="Canva Sans Bold"/>
                          <a:ea typeface="Canva Sans Bold"/>
                          <a:cs typeface="Canva Sans Bold"/>
                          <a:sym typeface="Canva Sans Bold"/>
                        </a:rPr>
                        <a:t>{{T1Status}}</a:t>
                      </a:r>
                      <a:endParaRPr lang="en-US" sz="1100"/>
                    </a:p>
                  </a:txBody>
                  <a:tcPr marL="114300" marR="114300" marT="114300" marB="114300" anchor="ctr">
                    <a:lnL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DC6F6"/>
                    </a:solidFill>
                  </a:tcPr>
                </a:tc>
              </a:tr>
              <a:tr h="884462"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3079"/>
                        </a:lnSpc>
                        <a:defRPr/>
                      </a:pPr>
                      <a:r>
                        <a:rPr lang="en-US" sz="2199" b="true">
                          <a:solidFill>
                            <a:srgbClr val="000000"/>
                          </a:solidFill>
                          <a:latin typeface="Canva Sans Bold"/>
                          <a:ea typeface="Canva Sans Bold"/>
                          <a:cs typeface="Canva Sans Bold"/>
                          <a:sym typeface="Canva Sans Bold"/>
                        </a:rPr>
                        <a:t>Unit 2</a:t>
                      </a:r>
                      <a:endParaRPr lang="en-US" sz="1100"/>
                    </a:p>
                  </a:txBody>
                  <a:tcPr marL="114300" marR="114300" marT="114300" marB="114300" anchor="ctr">
                    <a:lnL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DC6F6"/>
                    </a:solidFill>
                  </a:tcPr>
                </a:tc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3079"/>
                        </a:lnSpc>
                        <a:defRPr/>
                      </a:pPr>
                      <a:r>
                        <a:rPr lang="en-US" sz="2199" b="true">
                          <a:solidFill>
                            <a:srgbClr val="000000"/>
                          </a:solidFill>
                          <a:latin typeface="Canva Sans Bold"/>
                          <a:ea typeface="Canva Sans Bold"/>
                          <a:cs typeface="Canva Sans Bold"/>
                          <a:sym typeface="Canva Sans Bold"/>
                        </a:rPr>
                        <a:t>{{Topic2}}</a:t>
                      </a:r>
                      <a:endParaRPr lang="en-US" sz="1100"/>
                    </a:p>
                  </a:txBody>
                  <a:tcPr marL="114300" marR="114300" marT="114300" marB="114300" anchor="ctr">
                    <a:lnL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DC6F6"/>
                    </a:solidFill>
                  </a:tcPr>
                </a:tc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3079"/>
                        </a:lnSpc>
                        <a:defRPr/>
                      </a:pPr>
                      <a:r>
                        <a:rPr lang="en-US" sz="2199" b="true">
                          <a:solidFill>
                            <a:srgbClr val="000000"/>
                          </a:solidFill>
                          <a:latin typeface="Canva Sans Bold"/>
                          <a:ea typeface="Canva Sans Bold"/>
                          <a:cs typeface="Canva Sans Bold"/>
                          <a:sym typeface="Canva Sans Bold"/>
                        </a:rPr>
                        <a:t>{{T2Status}}</a:t>
                      </a:r>
                      <a:endParaRPr lang="en-US" sz="1100"/>
                    </a:p>
                  </a:txBody>
                  <a:tcPr marL="114300" marR="114300" marT="114300" marB="114300" anchor="ctr">
                    <a:lnL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DC6F6"/>
                    </a:solidFill>
                  </a:tcPr>
                </a:tc>
              </a:tr>
              <a:tr h="884462"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3779"/>
                        </a:lnSpc>
                        <a:defRPr/>
                      </a:pPr>
                      <a:r>
                        <a:rPr lang="en-US" sz="2699" b="true">
                          <a:solidFill>
                            <a:srgbClr val="F8EE66"/>
                          </a:solidFill>
                          <a:latin typeface="Canva Sans Bold"/>
                          <a:ea typeface="Canva Sans Bold"/>
                          <a:cs typeface="Canva Sans Bold"/>
                          <a:sym typeface="Canva Sans Bold"/>
                        </a:rPr>
                        <a:t>Monthly Test (25 points)</a:t>
                      </a:r>
                      <a:endParaRPr lang="en-US" sz="1100"/>
                    </a:p>
                  </a:txBody>
                  <a:tcPr marL="114300" marR="114300" marT="114300" marB="114300" anchor="ctr">
                    <a:lnL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B8DD2"/>
                    </a:solidFill>
                  </a:tcPr>
                </a:tc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3919"/>
                        </a:lnSpc>
                        <a:defRPr/>
                      </a:pPr>
                      <a:r>
                        <a:rPr lang="en-US" sz="2799" b="true">
                          <a:solidFill>
                            <a:srgbClr val="F8EE66"/>
                          </a:solidFill>
                          <a:latin typeface="Canva Sans Bold"/>
                          <a:ea typeface="Canva Sans Bold"/>
                          <a:cs typeface="Canva Sans Bold"/>
                          <a:sym typeface="Canva Sans Bold"/>
                        </a:rPr>
                        <a:t>{{MTest}}</a:t>
                      </a:r>
                      <a:endParaRPr lang="en-US" sz="1100"/>
                    </a:p>
                  </a:txBody>
                  <a:tcPr marL="114300" marR="114300" marT="114300" marB="114300" anchor="ctr">
                    <a:lnL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B8DD2"/>
                    </a:solidFill>
                  </a:tcPr>
                </a:tc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3919"/>
                        </a:lnSpc>
                        <a:defRPr/>
                      </a:pPr>
                      <a:endParaRPr lang="en-US" sz="1100"/>
                    </a:p>
                  </a:txBody>
                  <a:tcPr marL="114300" marR="114300" marT="114300" marB="114300" anchor="ctr">
                    <a:lnL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B8DD2"/>
                    </a:solidFill>
                  </a:tcPr>
                </a:tc>
              </a:tr>
            </a:tbl>
          </a:graphicData>
        </a:graphic>
      </p:graphicFrame>
      <p:sp>
        <p:nvSpPr>
          <p:cNvPr name="Freeform 3" id="3"/>
          <p:cNvSpPr/>
          <p:nvPr/>
        </p:nvSpPr>
        <p:spPr>
          <a:xfrm flipH="false" flipV="false" rot="0">
            <a:off x="422373" y="452064"/>
            <a:ext cx="3408403" cy="320216"/>
          </a:xfrm>
          <a:custGeom>
            <a:avLst/>
            <a:gdLst/>
            <a:ahLst/>
            <a:cxnLst/>
            <a:rect r="r" b="b" t="t" l="l"/>
            <a:pathLst>
              <a:path h="320216" w="3408403">
                <a:moveTo>
                  <a:pt x="0" y="0"/>
                </a:moveTo>
                <a:lnTo>
                  <a:pt x="3408404" y="0"/>
                </a:lnTo>
                <a:lnTo>
                  <a:pt x="3408404" y="320216"/>
                </a:lnTo>
                <a:lnTo>
                  <a:pt x="0" y="320216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TextBox 4" id="4"/>
          <p:cNvSpPr txBox="true"/>
          <p:nvPr/>
        </p:nvSpPr>
        <p:spPr>
          <a:xfrm rot="0">
            <a:off x="2890419" y="1827220"/>
            <a:ext cx="12897986" cy="100265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8260"/>
              </a:lnSpc>
            </a:pPr>
            <a:r>
              <a:rPr lang="en-US" sz="5900" b="true">
                <a:solidFill>
                  <a:srgbClr val="023BF3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What have we covered this month ?</a:t>
            </a:r>
          </a:p>
        </p:txBody>
      </p:sp>
    </p:spTree>
  </p:cSld>
  <p:clrMapOvr>
    <a:masterClrMapping/>
  </p:clrMapOvr>
</p:sld>
</file>

<file path=ppt/slides/slide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FEF8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name="Table 2" id="2"/>
          <p:cNvGraphicFramePr>
            <a:graphicFrameLocks noGrp="true"/>
          </p:cNvGraphicFramePr>
          <p:nvPr/>
        </p:nvGraphicFramePr>
        <p:xfrm>
          <a:off x="1224112" y="4194374"/>
          <a:ext cx="15839777" cy="1584549"/>
        </p:xfrm>
        <a:graphic>
          <a:graphicData uri="http://schemas.openxmlformats.org/drawingml/2006/table">
            <a:tbl>
              <a:tblPr/>
              <a:tblGrid>
                <a:gridCol w="3612552"/>
                <a:gridCol w="4541017"/>
                <a:gridCol w="7686208"/>
              </a:tblGrid>
              <a:tr h="694145"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3079"/>
                        </a:lnSpc>
                        <a:defRPr/>
                      </a:pPr>
                      <a:r>
                        <a:rPr lang="en-US" sz="2199" b="true">
                          <a:solidFill>
                            <a:srgbClr val="FFFEF8"/>
                          </a:solidFill>
                          <a:latin typeface="Canva Sans Bold"/>
                          <a:ea typeface="Canva Sans Bold"/>
                          <a:cs typeface="Canva Sans Bold"/>
                          <a:sym typeface="Canva Sans Bold"/>
                        </a:rPr>
                        <a:t>Learning Gaps</a:t>
                      </a:r>
                      <a:endParaRPr lang="en-US" sz="1100"/>
                    </a:p>
                  </a:txBody>
                  <a:tcPr marL="114300" marR="114300" marT="114300" marB="114300" anchor="ctr">
                    <a:lnL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B8DD2"/>
                    </a:solidFill>
                  </a:tcPr>
                </a:tc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3079"/>
                        </a:lnSpc>
                        <a:defRPr/>
                      </a:pPr>
                      <a:r>
                        <a:rPr lang="en-US" sz="2199" b="true">
                          <a:solidFill>
                            <a:srgbClr val="FFFEF8"/>
                          </a:solidFill>
                          <a:latin typeface="Canva Sans Bold"/>
                          <a:ea typeface="Canva Sans Bold"/>
                          <a:cs typeface="Canva Sans Bold"/>
                          <a:sym typeface="Canva Sans Bold"/>
                        </a:rPr>
                        <a:t>Action Plan </a:t>
                      </a:r>
                      <a:endParaRPr lang="en-US" sz="1100"/>
                    </a:p>
                  </a:txBody>
                  <a:tcPr marL="114300" marR="114300" marT="114300" marB="114300" anchor="ctr">
                    <a:lnL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B8DD2"/>
                    </a:solidFill>
                  </a:tcPr>
                </a:tc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3079"/>
                        </a:lnSpc>
                        <a:defRPr/>
                      </a:pPr>
                      <a:r>
                        <a:rPr lang="en-US" sz="2199" b="true">
                          <a:solidFill>
                            <a:srgbClr val="FFFEF8"/>
                          </a:solidFill>
                          <a:latin typeface="Canva Sans Bold"/>
                          <a:ea typeface="Canva Sans Bold"/>
                          <a:cs typeface="Canva Sans Bold"/>
                          <a:sym typeface="Canva Sans Bold"/>
                        </a:rPr>
                        <a:t>Steps need from students end</a:t>
                      </a:r>
                      <a:endParaRPr lang="en-US" sz="1100"/>
                    </a:p>
                  </a:txBody>
                  <a:tcPr marL="114300" marR="114300" marT="114300" marB="114300" anchor="ctr">
                    <a:lnL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B8DD2"/>
                    </a:solidFill>
                  </a:tcPr>
                </a:tc>
              </a:tr>
              <a:tr h="890404"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3079"/>
                        </a:lnSpc>
                        <a:defRPr/>
                      </a:pPr>
                      <a:r>
                        <a:rPr lang="en-US" sz="2199" b="true">
                          <a:solidFill>
                            <a:srgbClr val="000000"/>
                          </a:solidFill>
                          <a:latin typeface="Canva Sans Bold"/>
                          <a:ea typeface="Canva Sans Bold"/>
                          <a:cs typeface="Canva Sans Bold"/>
                          <a:sym typeface="Canva Sans Bold"/>
                        </a:rPr>
                        <a:t>{{LGap}}</a:t>
                      </a:r>
                      <a:endParaRPr lang="en-US" sz="1100"/>
                    </a:p>
                  </a:txBody>
                  <a:tcPr marL="114300" marR="114300" marT="114300" marB="114300" anchor="ctr">
                    <a:lnL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DC6F6"/>
                    </a:solidFill>
                  </a:tcPr>
                </a:tc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3079"/>
                        </a:lnSpc>
                        <a:defRPr/>
                      </a:pPr>
                      <a:r>
                        <a:rPr lang="en-US" sz="2199" b="true">
                          <a:solidFill>
                            <a:srgbClr val="000000"/>
                          </a:solidFill>
                          <a:latin typeface="Canva Sans Bold"/>
                          <a:ea typeface="Canva Sans Bold"/>
                          <a:cs typeface="Canva Sans Bold"/>
                          <a:sym typeface="Canva Sans Bold"/>
                        </a:rPr>
                        <a:t>{{APlan}}</a:t>
                      </a:r>
                      <a:endParaRPr lang="en-US" sz="1100"/>
                    </a:p>
                  </a:txBody>
                  <a:tcPr marL="114300" marR="114300" marT="114300" marB="114300" anchor="ctr">
                    <a:lnL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DC6F6"/>
                    </a:solidFill>
                  </a:tcPr>
                </a:tc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3079"/>
                        </a:lnSpc>
                        <a:defRPr/>
                      </a:pPr>
                      <a:r>
                        <a:rPr lang="en-US" sz="2199" b="true">
                          <a:solidFill>
                            <a:srgbClr val="000000"/>
                          </a:solidFill>
                          <a:latin typeface="Canva Sans Bold"/>
                          <a:ea typeface="Canva Sans Bold"/>
                          <a:cs typeface="Canva Sans Bold"/>
                          <a:sym typeface="Canva Sans Bold"/>
                        </a:rPr>
                        <a:t>{{StudentStepsNeeded}}</a:t>
                      </a:r>
                      <a:endParaRPr lang="en-US" sz="1100"/>
                    </a:p>
                  </a:txBody>
                  <a:tcPr marL="114300" marR="114300" marT="114300" marB="114300" anchor="ctr">
                    <a:lnL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DC6F6"/>
                    </a:solidFill>
                  </a:tcPr>
                </a:tc>
              </a:tr>
            </a:tbl>
          </a:graphicData>
        </a:graphic>
      </p:graphicFrame>
      <p:sp>
        <p:nvSpPr>
          <p:cNvPr name="Freeform 3" id="3"/>
          <p:cNvSpPr/>
          <p:nvPr/>
        </p:nvSpPr>
        <p:spPr>
          <a:xfrm flipH="false" flipV="false" rot="0">
            <a:off x="422373" y="452064"/>
            <a:ext cx="3408403" cy="320216"/>
          </a:xfrm>
          <a:custGeom>
            <a:avLst/>
            <a:gdLst/>
            <a:ahLst/>
            <a:cxnLst/>
            <a:rect r="r" b="b" t="t" l="l"/>
            <a:pathLst>
              <a:path h="320216" w="3408403">
                <a:moveTo>
                  <a:pt x="0" y="0"/>
                </a:moveTo>
                <a:lnTo>
                  <a:pt x="3408404" y="0"/>
                </a:lnTo>
                <a:lnTo>
                  <a:pt x="3408404" y="320216"/>
                </a:lnTo>
                <a:lnTo>
                  <a:pt x="0" y="320216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TextBox 4" id="4"/>
          <p:cNvSpPr txBox="true"/>
          <p:nvPr/>
        </p:nvSpPr>
        <p:spPr>
          <a:xfrm rot="0">
            <a:off x="1933210" y="1715301"/>
            <a:ext cx="14800064" cy="100265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8260"/>
              </a:lnSpc>
            </a:pPr>
            <a:r>
              <a:rPr lang="en-US" sz="5900" b="true">
                <a:solidFill>
                  <a:srgbClr val="023BF3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What were the Learning Gaps Identified?</a:t>
            </a:r>
          </a:p>
        </p:txBody>
      </p:sp>
    </p:spTree>
  </p:cSld>
  <p:clrMapOvr>
    <a:masterClrMapping/>
  </p:clrMapOvr>
</p:sld>
</file>

<file path=ppt/slides/slide7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FEF8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name="Table 2" id="2"/>
          <p:cNvGraphicFramePr>
            <a:graphicFrameLocks noGrp="true"/>
          </p:cNvGraphicFramePr>
          <p:nvPr/>
        </p:nvGraphicFramePr>
        <p:xfrm>
          <a:off x="962174" y="4171614"/>
          <a:ext cx="15839777" cy="2658147"/>
        </p:xfrm>
        <a:graphic>
          <a:graphicData uri="http://schemas.openxmlformats.org/drawingml/2006/table">
            <a:tbl>
              <a:tblPr/>
              <a:tblGrid>
                <a:gridCol w="5754651"/>
                <a:gridCol w="5754651"/>
                <a:gridCol w="4330474"/>
              </a:tblGrid>
              <a:tr h="886049"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3079"/>
                        </a:lnSpc>
                        <a:defRPr/>
                      </a:pPr>
                      <a:r>
                        <a:rPr lang="en-US" sz="2199" b="true">
                          <a:solidFill>
                            <a:srgbClr val="FFFEF8"/>
                          </a:solidFill>
                          <a:latin typeface="Canva Sans Bold"/>
                          <a:ea typeface="Canva Sans Bold"/>
                          <a:cs typeface="Canva Sans Bold"/>
                          <a:sym typeface="Canva Sans Bold"/>
                        </a:rPr>
                        <a:t>Task</a:t>
                      </a:r>
                      <a:endParaRPr lang="en-US" sz="1100"/>
                    </a:p>
                  </a:txBody>
                  <a:tcPr marL="114300" marR="114300" marT="114300" marB="114300" anchor="ctr">
                    <a:lnL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B8DD2"/>
                    </a:solidFill>
                  </a:tcPr>
                </a:tc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3079"/>
                        </a:lnSpc>
                        <a:defRPr/>
                      </a:pPr>
                      <a:r>
                        <a:rPr lang="en-US" sz="2199" b="true">
                          <a:solidFill>
                            <a:srgbClr val="FFFEF8"/>
                          </a:solidFill>
                          <a:latin typeface="Canva Sans Bold"/>
                          <a:ea typeface="Canva Sans Bold"/>
                          <a:cs typeface="Canva Sans Bold"/>
                          <a:sym typeface="Canva Sans Bold"/>
                        </a:rPr>
                        <a:t>Number of sessions requirement</a:t>
                      </a:r>
                      <a:endParaRPr lang="en-US" sz="1100"/>
                    </a:p>
                  </a:txBody>
                  <a:tcPr marL="114300" marR="114300" marT="114300" marB="114300" anchor="ctr">
                    <a:lnL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B8DD2"/>
                    </a:solidFill>
                  </a:tcPr>
                </a:tc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3079"/>
                        </a:lnSpc>
                        <a:defRPr/>
                      </a:pPr>
                      <a:r>
                        <a:rPr lang="en-US" sz="2199" b="true">
                          <a:solidFill>
                            <a:srgbClr val="FFFEF8"/>
                          </a:solidFill>
                          <a:latin typeface="Canva Sans Bold"/>
                          <a:ea typeface="Canva Sans Bold"/>
                          <a:cs typeface="Canva Sans Bold"/>
                          <a:sym typeface="Canva Sans Bold"/>
                        </a:rPr>
                        <a:t>Deadline / Notes</a:t>
                      </a:r>
                      <a:endParaRPr lang="en-US" sz="1100"/>
                    </a:p>
                  </a:txBody>
                  <a:tcPr marL="114300" marR="114300" marT="114300" marB="114300" anchor="ctr">
                    <a:lnL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B8DD2"/>
                    </a:solidFill>
                  </a:tcPr>
                </a:tc>
              </a:tr>
              <a:tr h="886049"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3079"/>
                        </a:lnSpc>
                        <a:defRPr/>
                      </a:pPr>
                      <a:r>
                        <a:rPr lang="en-US" sz="2199" b="true">
                          <a:solidFill>
                            <a:srgbClr val="000000"/>
                          </a:solidFill>
                          <a:latin typeface="Canva Sans Bold"/>
                          <a:ea typeface="Canva Sans Bold"/>
                          <a:cs typeface="Canva Sans Bold"/>
                          <a:sym typeface="Canva Sans Bold"/>
                        </a:rPr>
                        <a:t>{{Task1}}</a:t>
                      </a:r>
                      <a:endParaRPr lang="en-US" sz="1100"/>
                    </a:p>
                  </a:txBody>
                  <a:tcPr marL="114300" marR="114300" marT="114300" marB="114300" anchor="ctr">
                    <a:lnL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DC6F6"/>
                    </a:solidFill>
                  </a:tcPr>
                </a:tc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3079"/>
                        </a:lnSpc>
                        <a:defRPr/>
                      </a:pPr>
                      <a:r>
                        <a:rPr lang="en-US" sz="2199" b="true">
                          <a:solidFill>
                            <a:srgbClr val="000000"/>
                          </a:solidFill>
                          <a:latin typeface="Canva Sans Bold"/>
                          <a:ea typeface="Canva Sans Bold"/>
                          <a:cs typeface="Canva Sans Bold"/>
                          <a:sym typeface="Canva Sans Bold"/>
                        </a:rPr>
                        <a:t>{{Task1Sess}}</a:t>
                      </a:r>
                      <a:endParaRPr lang="en-US" sz="1100"/>
                    </a:p>
                  </a:txBody>
                  <a:tcPr marL="114300" marR="114300" marT="114300" marB="114300" anchor="ctr">
                    <a:lnL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DC6F6"/>
                    </a:solidFill>
                  </a:tcPr>
                </a:tc>
                <a:tc rowSpan="2">
                  <a:txBody>
                    <a:bodyPr anchor="t" rtlCol="false"/>
                    <a:lstStyle/>
                    <a:p>
                      <a:pPr algn="ctr">
                        <a:lnSpc>
                          <a:spcPts val="3079"/>
                        </a:lnSpc>
                        <a:defRPr/>
                      </a:pPr>
                      <a:r>
                        <a:rPr lang="en-US" sz="2199" b="true">
                          <a:solidFill>
                            <a:srgbClr val="000000"/>
                          </a:solidFill>
                          <a:latin typeface="Canva Sans Bold"/>
                          <a:ea typeface="Canva Sans Bold"/>
                          <a:cs typeface="Canva Sans Bold"/>
                          <a:sym typeface="Canva Sans Bold"/>
                        </a:rPr>
                        <a:t>{{Notes}}</a:t>
                      </a:r>
                      <a:endParaRPr lang="en-US" sz="1100"/>
                    </a:p>
                  </a:txBody>
                  <a:tcPr marL="114300" marR="114300" marT="114300" marB="114300" anchor="ctr">
                    <a:lnL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DC6F6"/>
                    </a:solidFill>
                  </a:tcPr>
                </a:tc>
              </a:tr>
              <a:tr h="886049"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3079"/>
                        </a:lnSpc>
                        <a:defRPr/>
                      </a:pPr>
                      <a:r>
                        <a:rPr lang="en-US" sz="2199" b="true">
                          <a:solidFill>
                            <a:srgbClr val="000000"/>
                          </a:solidFill>
                          <a:latin typeface="Canva Sans Bold"/>
                          <a:ea typeface="Canva Sans Bold"/>
                          <a:cs typeface="Canva Sans Bold"/>
                          <a:sym typeface="Canva Sans Bold"/>
                        </a:rPr>
                        <a:t>{{Task2}}</a:t>
                      </a:r>
                      <a:endParaRPr lang="en-US" sz="1100"/>
                    </a:p>
                  </a:txBody>
                  <a:tcPr marL="114300" marR="114300" marT="114300" marB="114300" anchor="ctr">
                    <a:lnL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DC6F6"/>
                    </a:solidFill>
                  </a:tcPr>
                </a:tc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3079"/>
                        </a:lnSpc>
                        <a:defRPr/>
                      </a:pPr>
                      <a:r>
                        <a:rPr lang="en-US" sz="2199" b="true">
                          <a:solidFill>
                            <a:srgbClr val="000000"/>
                          </a:solidFill>
                          <a:latin typeface="Canva Sans Bold"/>
                          <a:ea typeface="Canva Sans Bold"/>
                          <a:cs typeface="Canva Sans Bold"/>
                          <a:sym typeface="Canva Sans Bold"/>
                        </a:rPr>
                        <a:t>{{Task2Sess}}</a:t>
                      </a:r>
                      <a:endParaRPr lang="en-US" sz="1100"/>
                    </a:p>
                  </a:txBody>
                  <a:tcPr marL="114300" marR="114300" marT="114300" marB="114300" anchor="ctr">
                    <a:lnL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DC6F6"/>
                    </a:solidFill>
                  </a:tcPr>
                </a:tc>
                <a:tc vMerge="true">
                  <a:txBody>
                    <a:bodyPr anchor="t" rtlCol="false"/>
                    <a:lstStyle/>
                    <a:p>
                      <a:pPr algn="ctr">
                        <a:lnSpc>
                          <a:spcPts val="3079"/>
                        </a:lnSpc>
                        <a:defRPr/>
                      </a:pPr>
                      <a:r>
                        <a:rPr lang="en-US" sz="2199" b="true">
                          <a:solidFill>
                            <a:srgbClr val="000000"/>
                          </a:solidFill>
                          <a:latin typeface="Canva Sans Bold"/>
                          <a:ea typeface="Canva Sans Bold"/>
                          <a:cs typeface="Canva Sans Bold"/>
                          <a:sym typeface="Canva Sans Bold"/>
                        </a:rPr>
                        <a:t>{{Notes}}</a:t>
                      </a:r>
                      <a:endParaRPr lang="en-US" sz="1100"/>
                    </a:p>
                  </a:txBody>
                  <a:tcPr marL="114300" marR="114300" marT="114300" marB="114300" anchor="ctr">
                    <a:lnL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DC6F6"/>
                    </a:solidFill>
                  </a:tcPr>
                </a:tc>
              </a:tr>
            </a:tbl>
          </a:graphicData>
        </a:graphic>
      </p:graphicFrame>
      <p:sp>
        <p:nvSpPr>
          <p:cNvPr name="Freeform 3" id="3"/>
          <p:cNvSpPr/>
          <p:nvPr/>
        </p:nvSpPr>
        <p:spPr>
          <a:xfrm flipH="false" flipV="false" rot="0">
            <a:off x="422373" y="452064"/>
            <a:ext cx="3408403" cy="320216"/>
          </a:xfrm>
          <a:custGeom>
            <a:avLst/>
            <a:gdLst/>
            <a:ahLst/>
            <a:cxnLst/>
            <a:rect r="r" b="b" t="t" l="l"/>
            <a:pathLst>
              <a:path h="320216" w="3408403">
                <a:moveTo>
                  <a:pt x="0" y="0"/>
                </a:moveTo>
                <a:lnTo>
                  <a:pt x="3408404" y="0"/>
                </a:lnTo>
                <a:lnTo>
                  <a:pt x="3408404" y="320216"/>
                </a:lnTo>
                <a:lnTo>
                  <a:pt x="0" y="320216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TextBox 4" id="4"/>
          <p:cNvSpPr txBox="true"/>
          <p:nvPr/>
        </p:nvSpPr>
        <p:spPr>
          <a:xfrm rot="0">
            <a:off x="2021627" y="1918233"/>
            <a:ext cx="13543955" cy="100265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8260"/>
              </a:lnSpc>
            </a:pPr>
            <a:r>
              <a:rPr lang="en-US" sz="5900" b="true">
                <a:solidFill>
                  <a:srgbClr val="023BF3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What are the Next Steps for Student?</a:t>
            </a:r>
          </a:p>
        </p:txBody>
      </p:sp>
    </p:spTree>
  </p:cSld>
  <p:clrMapOvr>
    <a:masterClrMapping/>
  </p:clrMapOvr>
</p:sld>
</file>

<file path=ppt/slides/slide8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FEF8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TextBox 2" id="2"/>
          <p:cNvSpPr txBox="true"/>
          <p:nvPr/>
        </p:nvSpPr>
        <p:spPr>
          <a:xfrm rot="0">
            <a:off x="1367551" y="3675386"/>
            <a:ext cx="15891749" cy="29006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690881" indent="-345440" lvl="1">
              <a:lnSpc>
                <a:spcPts val="8000"/>
              </a:lnSpc>
              <a:buFont typeface="Arial"/>
              <a:buChar char="•"/>
            </a:pPr>
            <a:r>
              <a:rPr lang="en-US" b="true" sz="3200">
                <a:solidFill>
                  <a:srgbClr val="000000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Are the sessions aligned with my child’s learning needs and goals?</a:t>
            </a:r>
          </a:p>
          <a:p>
            <a:pPr algn="l" marL="690881" indent="-345440" lvl="1">
              <a:lnSpc>
                <a:spcPts val="8000"/>
              </a:lnSpc>
              <a:buFont typeface="Arial"/>
              <a:buChar char="•"/>
            </a:pPr>
            <a:r>
              <a:rPr lang="en-US" b="true" sz="3200">
                <a:solidFill>
                  <a:srgbClr val="000000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Is there anything you would like to adjust or add in the current learning plan?</a:t>
            </a:r>
          </a:p>
          <a:p>
            <a:pPr algn="l" marL="690881" indent="-345440" lvl="1">
              <a:lnSpc>
                <a:spcPts val="8000"/>
              </a:lnSpc>
              <a:buFont typeface="Arial"/>
              <a:buChar char="•"/>
            </a:pPr>
            <a:r>
              <a:rPr lang="en-US" b="true" sz="3200">
                <a:solidFill>
                  <a:srgbClr val="000000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Do you have any feedback or suggestions for me as your tutor partner?</a:t>
            </a:r>
          </a:p>
        </p:txBody>
      </p:sp>
      <p:sp>
        <p:nvSpPr>
          <p:cNvPr name="TextBox 3" id="3"/>
          <p:cNvSpPr txBox="true"/>
          <p:nvPr/>
        </p:nvSpPr>
        <p:spPr>
          <a:xfrm rot="0">
            <a:off x="7879502" y="1374782"/>
            <a:ext cx="2055376" cy="100265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8260"/>
              </a:lnSpc>
            </a:pPr>
            <a:r>
              <a:rPr lang="en-US" sz="5900" b="true">
                <a:solidFill>
                  <a:srgbClr val="023BF3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F.A.Q </a:t>
            </a:r>
          </a:p>
        </p:txBody>
      </p:sp>
      <p:sp>
        <p:nvSpPr>
          <p:cNvPr name="Freeform 4" id="4"/>
          <p:cNvSpPr/>
          <p:nvPr/>
        </p:nvSpPr>
        <p:spPr>
          <a:xfrm flipH="false" flipV="false" rot="0">
            <a:off x="422373" y="452064"/>
            <a:ext cx="3408403" cy="320216"/>
          </a:xfrm>
          <a:custGeom>
            <a:avLst/>
            <a:gdLst/>
            <a:ahLst/>
            <a:cxnLst/>
            <a:rect r="r" b="b" t="t" l="l"/>
            <a:pathLst>
              <a:path h="320216" w="3408403">
                <a:moveTo>
                  <a:pt x="0" y="0"/>
                </a:moveTo>
                <a:lnTo>
                  <a:pt x="3408404" y="0"/>
                </a:lnTo>
                <a:lnTo>
                  <a:pt x="3408404" y="320216"/>
                </a:lnTo>
                <a:lnTo>
                  <a:pt x="0" y="320216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</p:spTree>
  </p:cSld>
  <p:clrMapOvr>
    <a:masterClrMapping/>
  </p:clrMapOvr>
</p:sld>
</file>

<file path=ppt/slides/slide9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FEF8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name="Table 2" id="2"/>
          <p:cNvGraphicFramePr>
            <a:graphicFrameLocks noGrp="true"/>
          </p:cNvGraphicFramePr>
          <p:nvPr/>
        </p:nvGraphicFramePr>
        <p:xfrm>
          <a:off x="1224112" y="3237857"/>
          <a:ext cx="15839777" cy="3537846"/>
        </p:xfrm>
        <a:graphic>
          <a:graphicData uri="http://schemas.openxmlformats.org/drawingml/2006/table">
            <a:tbl>
              <a:tblPr/>
              <a:tblGrid>
                <a:gridCol w="5284718"/>
                <a:gridCol w="5606342"/>
                <a:gridCol w="4948717"/>
              </a:tblGrid>
              <a:tr h="884462"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3779"/>
                        </a:lnSpc>
                        <a:defRPr/>
                      </a:pPr>
                      <a:r>
                        <a:rPr lang="en-US" sz="2699" b="true">
                          <a:solidFill>
                            <a:srgbClr val="F8EE66"/>
                          </a:solidFill>
                          <a:latin typeface="Canva Sans Bold"/>
                          <a:ea typeface="Canva Sans Bold"/>
                          <a:cs typeface="Canva Sans Bold"/>
                          <a:sym typeface="Canva Sans Bold"/>
                        </a:rPr>
                        <a:t>Learning Prefrences</a:t>
                      </a:r>
                      <a:endParaRPr lang="en-US" sz="1100"/>
                    </a:p>
                  </a:txBody>
                  <a:tcPr marL="114300" marR="114300" marT="114300" marB="114300" anchor="ctr">
                    <a:lnL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B8DD2"/>
                    </a:solidFill>
                  </a:tcPr>
                </a:tc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3079"/>
                        </a:lnSpc>
                        <a:defRPr/>
                      </a:pPr>
                      <a:r>
                        <a:rPr lang="en-US" sz="2199" b="true">
                          <a:solidFill>
                            <a:srgbClr val="F8EE66"/>
                          </a:solidFill>
                          <a:latin typeface="Canva Sans Bold"/>
                          <a:ea typeface="Canva Sans Bold"/>
                          <a:cs typeface="Canva Sans Bold"/>
                          <a:sym typeface="Canva Sans Bold"/>
                        </a:rPr>
                        <a:t>Current </a:t>
                      </a:r>
                      <a:endParaRPr lang="en-US" sz="1100"/>
                    </a:p>
                  </a:txBody>
                  <a:tcPr marL="114300" marR="114300" marT="114300" marB="114300" anchor="ctr">
                    <a:lnL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B8DD2"/>
                    </a:solidFill>
                  </a:tcPr>
                </a:tc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3079"/>
                        </a:lnSpc>
                        <a:defRPr/>
                      </a:pPr>
                      <a:r>
                        <a:rPr lang="en-US" sz="2199" b="true">
                          <a:solidFill>
                            <a:srgbClr val="F8EE66"/>
                          </a:solidFill>
                          <a:latin typeface="Canva Sans Bold"/>
                          <a:ea typeface="Canva Sans Bold"/>
                          <a:cs typeface="Canva Sans Bold"/>
                          <a:sym typeface="Canva Sans Bold"/>
                        </a:rPr>
                        <a:t>Any changes ?</a:t>
                      </a:r>
                      <a:endParaRPr lang="en-US" sz="1100"/>
                    </a:p>
                  </a:txBody>
                  <a:tcPr marL="114300" marR="114300" marT="114300" marB="114300" anchor="ctr">
                    <a:lnL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B8DD2"/>
                    </a:solidFill>
                  </a:tcPr>
                </a:tc>
              </a:tr>
              <a:tr h="884462"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3079"/>
                        </a:lnSpc>
                        <a:defRPr/>
                      </a:pPr>
                      <a:r>
                        <a:rPr lang="en-US" sz="2199" b="true">
                          <a:solidFill>
                            <a:srgbClr val="000000"/>
                          </a:solidFill>
                          <a:latin typeface="Canva Sans Bold"/>
                          <a:ea typeface="Canva Sans Bold"/>
                          <a:cs typeface="Canva Sans Bold"/>
                          <a:sym typeface="Canva Sans Bold"/>
                        </a:rPr>
                        <a:t>Homework</a:t>
                      </a:r>
                      <a:endParaRPr lang="en-US" sz="1100"/>
                    </a:p>
                  </a:txBody>
                  <a:tcPr marL="114300" marR="114300" marT="114300" marB="114300" anchor="ctr">
                    <a:lnL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DC6F6"/>
                    </a:solidFill>
                  </a:tcPr>
                </a:tc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3079"/>
                        </a:lnSpc>
                        <a:defRPr/>
                      </a:pPr>
                      <a:r>
                        <a:rPr lang="en-US" sz="2199" b="true">
                          <a:solidFill>
                            <a:srgbClr val="000000"/>
                          </a:solidFill>
                          <a:latin typeface="Canva Sans Bold"/>
                          <a:ea typeface="Canva Sans Bold"/>
                          <a:cs typeface="Canva Sans Bold"/>
                          <a:sym typeface="Canva Sans Bold"/>
                        </a:rPr>
                        <a:t>Yes</a:t>
                      </a:r>
                      <a:endParaRPr lang="en-US" sz="1100"/>
                    </a:p>
                  </a:txBody>
                  <a:tcPr marL="114300" marR="114300" marT="114300" marB="114300" anchor="ctr">
                    <a:lnL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DC6F6"/>
                    </a:solidFill>
                  </a:tcPr>
                </a:tc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3079"/>
                        </a:lnSpc>
                        <a:defRPr/>
                      </a:pPr>
                      <a:endParaRPr lang="en-US" sz="1100"/>
                    </a:p>
                  </a:txBody>
                  <a:tcPr marL="114300" marR="114300" marT="114300" marB="114300" anchor="ctr">
                    <a:lnL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DC6F6"/>
                    </a:solidFill>
                  </a:tcPr>
                </a:tc>
              </a:tr>
              <a:tr h="884462"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3079"/>
                        </a:lnSpc>
                        <a:defRPr/>
                      </a:pPr>
                      <a:r>
                        <a:rPr lang="en-US" sz="2199" b="true">
                          <a:solidFill>
                            <a:srgbClr val="000000"/>
                          </a:solidFill>
                          <a:latin typeface="Canva Sans Bold"/>
                          <a:ea typeface="Canva Sans Bold"/>
                          <a:cs typeface="Canva Sans Bold"/>
                          <a:sym typeface="Canva Sans Bold"/>
                        </a:rPr>
                        <a:t>25 marks monthly Test</a:t>
                      </a:r>
                      <a:endParaRPr lang="en-US" sz="1100"/>
                    </a:p>
                  </a:txBody>
                  <a:tcPr marL="114300" marR="114300" marT="114300" marB="114300" anchor="ctr">
                    <a:lnL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DC6F6"/>
                    </a:solidFill>
                  </a:tcPr>
                </a:tc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3079"/>
                        </a:lnSpc>
                        <a:defRPr/>
                      </a:pPr>
                      <a:r>
                        <a:rPr lang="en-US" sz="2199" b="true">
                          <a:solidFill>
                            <a:srgbClr val="000000"/>
                          </a:solidFill>
                          <a:latin typeface="Canva Sans Bold"/>
                          <a:ea typeface="Canva Sans Bold"/>
                          <a:cs typeface="Canva Sans Bold"/>
                          <a:sym typeface="Canva Sans Bold"/>
                        </a:rPr>
                        <a:t>Yes</a:t>
                      </a:r>
                      <a:endParaRPr lang="en-US" sz="1100"/>
                    </a:p>
                  </a:txBody>
                  <a:tcPr marL="114300" marR="114300" marT="114300" marB="114300" anchor="ctr">
                    <a:lnL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DC6F6"/>
                    </a:solidFill>
                  </a:tcPr>
                </a:tc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3079"/>
                        </a:lnSpc>
                        <a:defRPr/>
                      </a:pPr>
                      <a:endParaRPr lang="en-US" sz="1100"/>
                    </a:p>
                  </a:txBody>
                  <a:tcPr marL="114300" marR="114300" marT="114300" marB="114300" anchor="ctr">
                    <a:lnL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DC6F6"/>
                    </a:solidFill>
                  </a:tcPr>
                </a:tc>
              </a:tr>
              <a:tr h="884462"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3079"/>
                        </a:lnSpc>
                        <a:defRPr/>
                      </a:pPr>
                      <a:r>
                        <a:rPr lang="en-US" sz="2199" b="true">
                          <a:solidFill>
                            <a:srgbClr val="000000"/>
                          </a:solidFill>
                          <a:latin typeface="Canva Sans Bold"/>
                          <a:ea typeface="Canva Sans Bold"/>
                          <a:cs typeface="Canva Sans Bold"/>
                          <a:sym typeface="Canva Sans Bold"/>
                        </a:rPr>
                        <a:t>Overall Requirement </a:t>
                      </a:r>
                      <a:endParaRPr lang="en-US" sz="1100"/>
                    </a:p>
                  </a:txBody>
                  <a:tcPr marL="114300" marR="114300" marT="114300" marB="114300" anchor="ctr">
                    <a:lnL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DC6F6"/>
                    </a:solidFill>
                  </a:tcPr>
                </a:tc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3079"/>
                        </a:lnSpc>
                        <a:defRPr/>
                      </a:pPr>
                      <a:r>
                        <a:rPr lang="en-US" sz="2199" b="true">
                          <a:solidFill>
                            <a:srgbClr val="000000"/>
                          </a:solidFill>
                          <a:latin typeface="Canva Sans Bold"/>
                          <a:ea typeface="Canva Sans Bold"/>
                          <a:cs typeface="Canva Sans Bold"/>
                          <a:sym typeface="Canva Sans Bold"/>
                        </a:rPr>
                        <a:t>{{ParentRequirement}}</a:t>
                      </a:r>
                      <a:endParaRPr lang="en-US" sz="1100"/>
                    </a:p>
                  </a:txBody>
                  <a:tcPr marL="114300" marR="114300" marT="114300" marB="114300" anchor="ctr">
                    <a:lnL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DC6F6"/>
                    </a:solidFill>
                  </a:tcPr>
                </a:tc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3079"/>
                        </a:lnSpc>
                        <a:defRPr/>
                      </a:pPr>
                      <a:endParaRPr lang="en-US" sz="1100"/>
                    </a:p>
                  </a:txBody>
                  <a:tcPr marL="114300" marR="114300" marT="114300" marB="114300" anchor="ctr">
                    <a:lnL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1905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DC6F6"/>
                    </a:solidFill>
                  </a:tcPr>
                </a:tc>
              </a:tr>
            </a:tbl>
          </a:graphicData>
        </a:graphic>
      </p:graphicFrame>
      <p:sp>
        <p:nvSpPr>
          <p:cNvPr name="Freeform 3" id="3"/>
          <p:cNvSpPr/>
          <p:nvPr/>
        </p:nvSpPr>
        <p:spPr>
          <a:xfrm flipH="false" flipV="false" rot="0">
            <a:off x="422373" y="452064"/>
            <a:ext cx="3408403" cy="320216"/>
          </a:xfrm>
          <a:custGeom>
            <a:avLst/>
            <a:gdLst/>
            <a:ahLst/>
            <a:cxnLst/>
            <a:rect r="r" b="b" t="t" l="l"/>
            <a:pathLst>
              <a:path h="320216" w="3408403">
                <a:moveTo>
                  <a:pt x="0" y="0"/>
                </a:moveTo>
                <a:lnTo>
                  <a:pt x="3408404" y="0"/>
                </a:lnTo>
                <a:lnTo>
                  <a:pt x="3408404" y="320216"/>
                </a:lnTo>
                <a:lnTo>
                  <a:pt x="0" y="320216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TextBox 4" id="4"/>
          <p:cNvSpPr txBox="true"/>
          <p:nvPr/>
        </p:nvSpPr>
        <p:spPr>
          <a:xfrm rot="0">
            <a:off x="2433090" y="1381880"/>
            <a:ext cx="10594193" cy="100265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8260"/>
              </a:lnSpc>
            </a:pPr>
            <a:r>
              <a:rPr lang="en-US" sz="5900" b="true">
                <a:solidFill>
                  <a:srgbClr val="023BF3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Learning Preferences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1224112" y="7791479"/>
            <a:ext cx="15839777" cy="81534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  <a:spcBef>
                <a:spcPct val="0"/>
              </a:spcBef>
            </a:pPr>
            <a:r>
              <a:rPr lang="en-US" b="true" sz="2400" spc="228">
                <a:solidFill>
                  <a:srgbClr val="023BF3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“ Monthly a </a:t>
            </a:r>
            <a:r>
              <a:rPr lang="en-US" b="true" sz="2400" spc="228">
                <a:solidFill>
                  <a:srgbClr val="000000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Diagnostic Test</a:t>
            </a:r>
            <a:r>
              <a:rPr lang="en-US" b="true" sz="2400" spc="228">
                <a:solidFill>
                  <a:srgbClr val="023BF3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 will be conducted for all Math students to ensure</a:t>
            </a:r>
            <a:r>
              <a:rPr lang="en-US" b="true" sz="2400" spc="228">
                <a:solidFill>
                  <a:srgbClr val="000000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 month on month progress and visibility</a:t>
            </a:r>
            <a:r>
              <a:rPr lang="en-US" b="true" sz="2400" spc="228">
                <a:solidFill>
                  <a:srgbClr val="023BF3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”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terms:created xsi:type="dcterms:W3CDTF">2006-08-16T00:00:00Z</dcterms:created>
  <dc:identifier>DAGwk0hgCD0</dc:identifier>
  <dcterms:modified xsi:type="dcterms:W3CDTF">2011-08-01T06:04:30Z</dcterms:modified>
  <cp:revision>1</cp:revision>
  <dc:title>template-ppt</dc:title>
</cp:coreProperties>
</file>