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</p:sldIdLst>
  <p:sldSz cx="164592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16"/>
    <p:restoredTop sz="94702"/>
  </p:normalViewPr>
  <p:slideViewPr>
    <p:cSldViewPr snapToGrid="0">
      <p:cViewPr varScale="1">
        <p:scale>
          <a:sx n="133" d="100"/>
          <a:sy n="133" d="100"/>
        </p:scale>
        <p:origin x="2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1496484"/>
            <a:ext cx="123444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4802717"/>
            <a:ext cx="123444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27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556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5" y="486833"/>
            <a:ext cx="354901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0" y="486833"/>
            <a:ext cx="10441305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518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38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7" y="2279652"/>
            <a:ext cx="1419606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7" y="6119285"/>
            <a:ext cx="1419606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28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2434167"/>
            <a:ext cx="699516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2434167"/>
            <a:ext cx="699516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77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486834"/>
            <a:ext cx="1419606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5" y="2241551"/>
            <a:ext cx="6963012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5" y="3340100"/>
            <a:ext cx="6963012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0" y="2241551"/>
            <a:ext cx="6997304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0" y="3340100"/>
            <a:ext cx="6997304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4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2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4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609600"/>
            <a:ext cx="5308520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1316567"/>
            <a:ext cx="8332470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2743200"/>
            <a:ext cx="5308520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88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609600"/>
            <a:ext cx="5308520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1316567"/>
            <a:ext cx="8332470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2743200"/>
            <a:ext cx="5308520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147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486834"/>
            <a:ext cx="1419606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2434167"/>
            <a:ext cx="1419606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8475134"/>
            <a:ext cx="37033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9F85F1-8CA6-D44C-86D8-D812A5DAD618}" type="datetimeFigureOut">
              <a:rPr lang="en-US" smtClean="0"/>
              <a:t>2/4/25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8475134"/>
            <a:ext cx="55549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8475134"/>
            <a:ext cx="37033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0A9D16-E37E-034F-925A-D2E577AAC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4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8692880C-7127-51A5-DE45-950B79133C02}"/>
              </a:ext>
            </a:extLst>
          </p:cNvPr>
          <p:cNvSpPr/>
          <p:nvPr/>
        </p:nvSpPr>
        <p:spPr>
          <a:xfrm>
            <a:off x="11011882" y="1627755"/>
            <a:ext cx="2445149" cy="1353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A22F29DC-52B0-2EF8-3C09-2DFAE38C35A9}"/>
              </a:ext>
            </a:extLst>
          </p:cNvPr>
          <p:cNvSpPr/>
          <p:nvPr/>
        </p:nvSpPr>
        <p:spPr>
          <a:xfrm>
            <a:off x="5071499" y="1627755"/>
            <a:ext cx="5940383" cy="38512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577292C-7961-C09D-3464-3DCBC90D5877}"/>
              </a:ext>
            </a:extLst>
          </p:cNvPr>
          <p:cNvSpPr/>
          <p:nvPr/>
        </p:nvSpPr>
        <p:spPr>
          <a:xfrm>
            <a:off x="2367425" y="5592214"/>
            <a:ext cx="4360830" cy="204088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F2394F-C9C7-24B1-63A5-BF704A5962FB}"/>
              </a:ext>
            </a:extLst>
          </p:cNvPr>
          <p:cNvSpPr txBox="1"/>
          <p:nvPr/>
        </p:nvSpPr>
        <p:spPr>
          <a:xfrm>
            <a:off x="2519940" y="4005690"/>
            <a:ext cx="1637709" cy="8368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S3 raw dataset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92AB5F4-347A-2AA5-BDF5-7D0AE8FEBF52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4157648" y="3662650"/>
            <a:ext cx="3069964" cy="7614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CD4A52-A4A0-C90E-52D8-78C0388EE10F}"/>
              </a:ext>
            </a:extLst>
          </p:cNvPr>
          <p:cNvSpPr txBox="1"/>
          <p:nvPr/>
        </p:nvSpPr>
        <p:spPr>
          <a:xfrm>
            <a:off x="7043794" y="3072344"/>
            <a:ext cx="2554015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Modify </a:t>
            </a:r>
            <a:r>
              <a:rPr lang="en-US" sz="1400" dirty="0" err="1"/>
              <a:t>HBNDataset</a:t>
            </a:r>
            <a:r>
              <a:rPr lang="en-US" sz="1400" dirty="0"/>
              <a:t> class of </a:t>
            </a:r>
            <a:r>
              <a:rPr lang="en-US" sz="1400" dirty="0" err="1"/>
              <a:t>eeg-ssl</a:t>
            </a:r>
            <a:r>
              <a:rPr lang="en-US" sz="1400" dirty="0"/>
              <a:t> to process single datasets for </a:t>
            </a:r>
            <a:r>
              <a:rPr lang="en-US" sz="1400" dirty="0" err="1"/>
              <a:t>braindecode</a:t>
            </a:r>
            <a:r>
              <a:rPr lang="en-US" sz="1400" dirty="0"/>
              <a:t> (call it </a:t>
            </a:r>
            <a:r>
              <a:rPr lang="en-US" sz="1400" dirty="0" err="1"/>
              <a:t>EEGDashDataset</a:t>
            </a:r>
            <a:r>
              <a:rPr lang="en-US" sz="1400" dirty="0"/>
              <a:t> class)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57BFF2-4AE9-EDA6-48D5-B48C98F3B7F9}"/>
              </a:ext>
            </a:extLst>
          </p:cNvPr>
          <p:cNvSpPr txBox="1"/>
          <p:nvPr/>
        </p:nvSpPr>
        <p:spPr>
          <a:xfrm>
            <a:off x="7439979" y="4600365"/>
            <a:ext cx="1975944" cy="7386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Transfer datasets or load from cache (if not on disk)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A2EE38E-0F1F-6FAA-57B9-E6C8D2172725}"/>
              </a:ext>
            </a:extLst>
          </p:cNvPr>
          <p:cNvCxnSpPr>
            <a:cxnSpLocks/>
          </p:cNvCxnSpPr>
          <p:nvPr/>
        </p:nvCxnSpPr>
        <p:spPr>
          <a:xfrm>
            <a:off x="8337897" y="4026451"/>
            <a:ext cx="0" cy="57391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5CDEB45-B033-079D-5FB3-B848CD971CB3}"/>
              </a:ext>
            </a:extLst>
          </p:cNvPr>
          <p:cNvSpPr txBox="1"/>
          <p:nvPr/>
        </p:nvSpPr>
        <p:spPr>
          <a:xfrm>
            <a:off x="2505126" y="3337986"/>
            <a:ext cx="1881346" cy="8368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Raw dataset file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ED78B0D-A41D-BE83-6CB9-46401ED0AF3C}"/>
              </a:ext>
            </a:extLst>
          </p:cNvPr>
          <p:cNvCxnSpPr>
            <a:cxnSpLocks/>
            <a:stCxn id="22" idx="3"/>
            <a:endCxn id="10" idx="1"/>
          </p:cNvCxnSpPr>
          <p:nvPr/>
        </p:nvCxnSpPr>
        <p:spPr>
          <a:xfrm flipV="1">
            <a:off x="4386473" y="3549398"/>
            <a:ext cx="2657321" cy="207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2FCC413-118D-AF14-2CB5-18383EB148A9}"/>
              </a:ext>
            </a:extLst>
          </p:cNvPr>
          <p:cNvSpPr txBox="1"/>
          <p:nvPr/>
        </p:nvSpPr>
        <p:spPr>
          <a:xfrm>
            <a:off x="5249649" y="1852098"/>
            <a:ext cx="1804655" cy="12091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Metadata from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MongoDb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?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71D0A36-8584-F40C-5B55-B44D6E9CF3DF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6151977" y="3061275"/>
            <a:ext cx="902327" cy="11069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11A0DA6-65D9-6CD3-E098-3D69F4388CF8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9636154" y="3496061"/>
            <a:ext cx="1900594" cy="2814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3ADCD2F-7663-C155-2027-C43C5A75AAF2}"/>
              </a:ext>
            </a:extLst>
          </p:cNvPr>
          <p:cNvSpPr txBox="1"/>
          <p:nvPr/>
        </p:nvSpPr>
        <p:spPr>
          <a:xfrm>
            <a:off x="11536749" y="3172895"/>
            <a:ext cx="1670525" cy="12091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BrainDecode</a:t>
            </a:r>
            <a:r>
              <a:rPr lang="en-US" dirty="0"/>
              <a:t> Processor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A0E822-015F-F70D-2073-F9C57CCDF929}"/>
              </a:ext>
            </a:extLst>
          </p:cNvPr>
          <p:cNvSpPr txBox="1"/>
          <p:nvPr/>
        </p:nvSpPr>
        <p:spPr>
          <a:xfrm>
            <a:off x="2445799" y="6926660"/>
            <a:ext cx="1785990" cy="12091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EEGprep</a:t>
            </a:r>
            <a:r>
              <a:rPr lang="en-US" dirty="0"/>
              <a:t> MATLAB/</a:t>
            </a:r>
            <a:r>
              <a:rPr lang="en-US" dirty="0" err="1"/>
              <a:t>Ptyhon</a:t>
            </a:r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6FD002-C3B0-C8FA-A593-FE288B6139DD}"/>
              </a:ext>
            </a:extLst>
          </p:cNvPr>
          <p:cNvSpPr txBox="1"/>
          <p:nvPr/>
        </p:nvSpPr>
        <p:spPr>
          <a:xfrm>
            <a:off x="4875087" y="6008038"/>
            <a:ext cx="1489344" cy="12091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S3 derivative dataset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E203461-922F-F3EF-1651-64A79A73E32B}"/>
              </a:ext>
            </a:extLst>
          </p:cNvPr>
          <p:cNvCxnSpPr>
            <a:cxnSpLocks/>
            <a:stCxn id="4" idx="2"/>
            <a:endCxn id="84" idx="0"/>
          </p:cNvCxnSpPr>
          <p:nvPr/>
        </p:nvCxnSpPr>
        <p:spPr>
          <a:xfrm>
            <a:off x="3338794" y="4842587"/>
            <a:ext cx="0" cy="1151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D48CF0E-6693-AF2B-D132-57F26DA23A34}"/>
              </a:ext>
            </a:extLst>
          </p:cNvPr>
          <p:cNvCxnSpPr>
            <a:cxnSpLocks/>
            <a:stCxn id="37" idx="3"/>
            <a:endCxn id="63" idx="1"/>
          </p:cNvCxnSpPr>
          <p:nvPr/>
        </p:nvCxnSpPr>
        <p:spPr>
          <a:xfrm flipV="1">
            <a:off x="4231789" y="7483606"/>
            <a:ext cx="346652" cy="476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0E37416-7F87-0738-5D07-274CCA86DC0D}"/>
              </a:ext>
            </a:extLst>
          </p:cNvPr>
          <p:cNvCxnSpPr>
            <a:cxnSpLocks/>
            <a:stCxn id="38" idx="0"/>
          </p:cNvCxnSpPr>
          <p:nvPr/>
        </p:nvCxnSpPr>
        <p:spPr>
          <a:xfrm flipV="1">
            <a:off x="5619759" y="4026451"/>
            <a:ext cx="1424034" cy="19815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F9EB03C-1E43-2E67-BAC2-D53622F849F9}"/>
              </a:ext>
            </a:extLst>
          </p:cNvPr>
          <p:cNvSpPr txBox="1"/>
          <p:nvPr/>
        </p:nvSpPr>
        <p:spPr>
          <a:xfrm>
            <a:off x="11691955" y="4470731"/>
            <a:ext cx="1360110" cy="4646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EEGprep</a:t>
            </a:r>
            <a:endParaRPr lang="en-US" dirty="0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0331AF4-2759-049B-60BD-6D770442F1F1}"/>
              </a:ext>
            </a:extLst>
          </p:cNvPr>
          <p:cNvCxnSpPr>
            <a:cxnSpLocks/>
            <a:stCxn id="30" idx="2"/>
            <a:endCxn id="53" idx="0"/>
          </p:cNvCxnSpPr>
          <p:nvPr/>
        </p:nvCxnSpPr>
        <p:spPr>
          <a:xfrm flipH="1">
            <a:off x="12372011" y="4382071"/>
            <a:ext cx="1" cy="886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3E393EA-6E03-C2D0-C37A-00B317D5D981}"/>
              </a:ext>
            </a:extLst>
          </p:cNvPr>
          <p:cNvSpPr txBox="1"/>
          <p:nvPr/>
        </p:nvSpPr>
        <p:spPr>
          <a:xfrm>
            <a:off x="4578441" y="7065158"/>
            <a:ext cx="1785990" cy="8368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BIDS re-export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C9DA393F-76FB-2CB9-614D-6C3CDC9E1A62}"/>
              </a:ext>
            </a:extLst>
          </p:cNvPr>
          <p:cNvCxnSpPr>
            <a:cxnSpLocks/>
            <a:stCxn id="63" idx="0"/>
            <a:endCxn id="38" idx="2"/>
          </p:cNvCxnSpPr>
          <p:nvPr/>
        </p:nvCxnSpPr>
        <p:spPr>
          <a:xfrm>
            <a:off x="5471437" y="7065158"/>
            <a:ext cx="148323" cy="1520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135F0E81-ADB8-A6AF-D1FA-0C344C0EDC65}"/>
              </a:ext>
            </a:extLst>
          </p:cNvPr>
          <p:cNvSpPr txBox="1"/>
          <p:nvPr/>
        </p:nvSpPr>
        <p:spPr>
          <a:xfrm>
            <a:off x="2983887" y="7603321"/>
            <a:ext cx="4145237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BIDS preprocessing &amp; NEMAR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53E5991-FBCA-A5C5-73A3-C57A5F58861C}"/>
              </a:ext>
            </a:extLst>
          </p:cNvPr>
          <p:cNvSpPr txBox="1"/>
          <p:nvPr/>
        </p:nvSpPr>
        <p:spPr>
          <a:xfrm>
            <a:off x="2594122" y="5993623"/>
            <a:ext cx="1489344" cy="8368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BIDS import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379B1D40-11EE-45D1-09C6-3806AAFFA431}"/>
              </a:ext>
            </a:extLst>
          </p:cNvPr>
          <p:cNvCxnSpPr>
            <a:cxnSpLocks/>
            <a:endCxn id="37" idx="0"/>
          </p:cNvCxnSpPr>
          <p:nvPr/>
        </p:nvCxnSpPr>
        <p:spPr>
          <a:xfrm flipH="1">
            <a:off x="3338794" y="6351369"/>
            <a:ext cx="8706" cy="5752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F0BC8716-EA7B-C0EA-5E99-D68E321EEDA6}"/>
              </a:ext>
            </a:extLst>
          </p:cNvPr>
          <p:cNvSpPr txBox="1"/>
          <p:nvPr/>
        </p:nvSpPr>
        <p:spPr>
          <a:xfrm>
            <a:off x="8129473" y="1280160"/>
            <a:ext cx="1553502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EEG-Dash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E5160FB-981F-C78E-DB22-5E45ED636C01}"/>
              </a:ext>
            </a:extLst>
          </p:cNvPr>
          <p:cNvSpPr txBox="1"/>
          <p:nvPr/>
        </p:nvSpPr>
        <p:spPr>
          <a:xfrm>
            <a:off x="2460039" y="1840351"/>
            <a:ext cx="1804655" cy="12091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Metadata from </a:t>
            </a:r>
            <a:r>
              <a:rPr lang="en-US" dirty="0" err="1"/>
              <a:t>GraphQL</a:t>
            </a:r>
            <a:endParaRPr lang="en-US" dirty="0"/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4116A396-44CE-D57A-7F05-09FD00D3C581}"/>
              </a:ext>
            </a:extLst>
          </p:cNvPr>
          <p:cNvCxnSpPr>
            <a:cxnSpLocks/>
            <a:stCxn id="95" idx="2"/>
          </p:cNvCxnSpPr>
          <p:nvPr/>
        </p:nvCxnSpPr>
        <p:spPr>
          <a:xfrm>
            <a:off x="3362367" y="3049527"/>
            <a:ext cx="3643081" cy="2581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9BB70FAF-A846-73E1-91DD-54926CEE7F93}"/>
              </a:ext>
            </a:extLst>
          </p:cNvPr>
          <p:cNvSpPr txBox="1"/>
          <p:nvPr/>
        </p:nvSpPr>
        <p:spPr>
          <a:xfrm>
            <a:off x="9755772" y="3510169"/>
            <a:ext cx="14915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BrainDecode</a:t>
            </a:r>
            <a:r>
              <a:rPr lang="en-US" sz="1200" dirty="0"/>
              <a:t> Object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734343E8-964E-93DA-72C8-8BFCEDCCC519}"/>
              </a:ext>
            </a:extLst>
          </p:cNvPr>
          <p:cNvCxnSpPr>
            <a:cxnSpLocks/>
            <a:stCxn id="30" idx="0"/>
            <a:endCxn id="106" idx="2"/>
          </p:cNvCxnSpPr>
          <p:nvPr/>
        </p:nvCxnSpPr>
        <p:spPr>
          <a:xfrm flipH="1" flipV="1">
            <a:off x="12372011" y="2968632"/>
            <a:ext cx="1" cy="2042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53E0809-4DBD-55E4-2DE7-CD9E605F9F94}"/>
              </a:ext>
            </a:extLst>
          </p:cNvPr>
          <p:cNvSpPr/>
          <p:nvPr/>
        </p:nvSpPr>
        <p:spPr>
          <a:xfrm>
            <a:off x="9891394" y="1641862"/>
            <a:ext cx="2445149" cy="13251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81487EE-34C9-E9DF-C860-56C4CE4EAFAB}"/>
              </a:ext>
            </a:extLst>
          </p:cNvPr>
          <p:cNvSpPr txBox="1"/>
          <p:nvPr/>
        </p:nvSpPr>
        <p:spPr>
          <a:xfrm>
            <a:off x="11536748" y="1759456"/>
            <a:ext cx="1670525" cy="12091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Custom </a:t>
            </a:r>
            <a:r>
              <a:rPr lang="en-US" dirty="0" err="1"/>
              <a:t>EEGDash</a:t>
            </a:r>
            <a:r>
              <a:rPr lang="en-US" dirty="0"/>
              <a:t> processors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8FB98D6-2DD3-6DB6-4416-D11C61460A50}"/>
              </a:ext>
            </a:extLst>
          </p:cNvPr>
          <p:cNvSpPr txBox="1"/>
          <p:nvPr/>
        </p:nvSpPr>
        <p:spPr>
          <a:xfrm>
            <a:off x="6728255" y="2624467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JSON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19B8A0E-7ACF-996F-F75C-7193AF10F4A1}"/>
              </a:ext>
            </a:extLst>
          </p:cNvPr>
          <p:cNvSpPr txBox="1"/>
          <p:nvPr/>
        </p:nvSpPr>
        <p:spPr>
          <a:xfrm>
            <a:off x="5521822" y="2708841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JSON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501E235-9482-654B-BED1-7FA2C1DC69CA}"/>
              </a:ext>
            </a:extLst>
          </p:cNvPr>
          <p:cNvSpPr txBox="1"/>
          <p:nvPr/>
        </p:nvSpPr>
        <p:spPr>
          <a:xfrm>
            <a:off x="5236717" y="3271563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.set, .</a:t>
            </a:r>
            <a:r>
              <a:rPr lang="en-US" sz="1200" dirty="0" err="1"/>
              <a:t>vhdr</a:t>
            </a:r>
            <a:r>
              <a:rPr lang="en-US" sz="1200" dirty="0"/>
              <a:t>, .</a:t>
            </a:r>
            <a:r>
              <a:rPr lang="en-US" sz="1200" dirty="0" err="1"/>
              <a:t>edf</a:t>
            </a:r>
            <a:endParaRPr lang="en-US" sz="1200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B20A4B3-0A86-7FB8-02C9-210CF73DE722}"/>
              </a:ext>
            </a:extLst>
          </p:cNvPr>
          <p:cNvSpPr txBox="1"/>
          <p:nvPr/>
        </p:nvSpPr>
        <p:spPr>
          <a:xfrm rot="21077760">
            <a:off x="5340219" y="3876822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S3 reference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A605B2CF-463F-30BA-35E3-D9C5B798CEF0}"/>
              </a:ext>
            </a:extLst>
          </p:cNvPr>
          <p:cNvSpPr txBox="1"/>
          <p:nvPr/>
        </p:nvSpPr>
        <p:spPr>
          <a:xfrm rot="18304624">
            <a:off x="5568353" y="4663081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S3 reference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5987F1-47EC-B037-5F62-44ECC350CC55}"/>
              </a:ext>
            </a:extLst>
          </p:cNvPr>
          <p:cNvSpPr txBox="1"/>
          <p:nvPr/>
        </p:nvSpPr>
        <p:spPr>
          <a:xfrm>
            <a:off x="2983886" y="1280160"/>
            <a:ext cx="1412374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Version 0</a:t>
            </a:r>
          </a:p>
        </p:txBody>
      </p:sp>
    </p:spTree>
    <p:extLst>
      <p:ext uri="{BB962C8B-B14F-4D97-AF65-F5344CB8AC3E}">
        <p14:creationId xmlns:p14="http://schemas.microsoft.com/office/powerpoint/2010/main" val="3472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605C4-C53A-FF09-3661-632EB179D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Database Logo Images – Browse 65,296 Stock Photos, Vectors ...">
            <a:extLst>
              <a:ext uri="{FF2B5EF4-FFF2-40B4-BE49-F238E27FC236}">
                <a16:creationId xmlns:a16="http://schemas.microsoft.com/office/drawing/2014/main" id="{20C65EB3-7333-AE92-C7CC-7DEF3E2FC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7" y="3177923"/>
            <a:ext cx="1589087" cy="158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atabase Logo Images – Browse 65,296 Stock Photos, Vectors ...">
            <a:extLst>
              <a:ext uri="{FF2B5EF4-FFF2-40B4-BE49-F238E27FC236}">
                <a16:creationId xmlns:a16="http://schemas.microsoft.com/office/drawing/2014/main" id="{766263FD-61A8-78EC-DEE1-A5B7F889C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95" y="472350"/>
            <a:ext cx="1589087" cy="158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Rectangle 114">
            <a:extLst>
              <a:ext uri="{FF2B5EF4-FFF2-40B4-BE49-F238E27FC236}">
                <a16:creationId xmlns:a16="http://schemas.microsoft.com/office/drawing/2014/main" id="{3766CDD0-DC13-EDEF-7469-A377CCBD27CF}"/>
              </a:ext>
            </a:extLst>
          </p:cNvPr>
          <p:cNvSpPr/>
          <p:nvPr/>
        </p:nvSpPr>
        <p:spPr>
          <a:xfrm>
            <a:off x="2703421" y="1751385"/>
            <a:ext cx="7177756" cy="20408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D55E4F7-3DA3-5847-96D8-E50EBE721AB5}"/>
              </a:ext>
            </a:extLst>
          </p:cNvPr>
          <p:cNvSpPr/>
          <p:nvPr/>
        </p:nvSpPr>
        <p:spPr>
          <a:xfrm>
            <a:off x="2356793" y="6504997"/>
            <a:ext cx="4360830" cy="204088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9C717B-6F1B-B7C5-1029-7E12D9DCEDA5}"/>
              </a:ext>
            </a:extLst>
          </p:cNvPr>
          <p:cNvSpPr txBox="1"/>
          <p:nvPr/>
        </p:nvSpPr>
        <p:spPr>
          <a:xfrm>
            <a:off x="2509308" y="5679793"/>
            <a:ext cx="16757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S3 raw dataset</a:t>
            </a:r>
          </a:p>
          <a:p>
            <a:r>
              <a:rPr lang="en-US" dirty="0"/>
              <a:t>NEMAR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30221D4-91F2-F3FD-AD18-5A9827DF4154}"/>
              </a:ext>
            </a:extLst>
          </p:cNvPr>
          <p:cNvCxnSpPr>
            <a:cxnSpLocks/>
          </p:cNvCxnSpPr>
          <p:nvPr/>
        </p:nvCxnSpPr>
        <p:spPr>
          <a:xfrm flipV="1">
            <a:off x="5258990" y="5127633"/>
            <a:ext cx="10388" cy="649794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BCE6AAD-C33F-8432-9A3F-99B73765CEF5}"/>
              </a:ext>
            </a:extLst>
          </p:cNvPr>
          <p:cNvSpPr txBox="1"/>
          <p:nvPr/>
        </p:nvSpPr>
        <p:spPr>
          <a:xfrm>
            <a:off x="7936643" y="2447127"/>
            <a:ext cx="1339285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/>
              <a:t>BrainDecode</a:t>
            </a:r>
            <a:endParaRPr lang="en-US" sz="14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3CCA788-696F-DFB4-8F6B-73A423939BC3}"/>
              </a:ext>
            </a:extLst>
          </p:cNvPr>
          <p:cNvCxnSpPr>
            <a:cxnSpLocks/>
          </p:cNvCxnSpPr>
          <p:nvPr/>
        </p:nvCxnSpPr>
        <p:spPr>
          <a:xfrm flipH="1" flipV="1">
            <a:off x="2983887" y="2966038"/>
            <a:ext cx="7889" cy="27137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9FCB1BD-4624-B523-A470-746CEFD6C2C6}"/>
              </a:ext>
            </a:extLst>
          </p:cNvPr>
          <p:cNvSpPr txBox="1"/>
          <p:nvPr/>
        </p:nvSpPr>
        <p:spPr>
          <a:xfrm>
            <a:off x="648281" y="193629"/>
            <a:ext cx="177050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Metadata from </a:t>
            </a:r>
            <a:r>
              <a:rPr lang="en-US" dirty="0" err="1"/>
              <a:t>MongoDb</a:t>
            </a:r>
            <a:r>
              <a:rPr lang="en-US" dirty="0"/>
              <a:t>?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CBFBC4D-F185-0CE2-A639-4A68F6C7B5C6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9275928" y="2588365"/>
            <a:ext cx="1866750" cy="126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F745328-D2BB-C029-D1E5-DA38D4542BBF}"/>
              </a:ext>
            </a:extLst>
          </p:cNvPr>
          <p:cNvSpPr txBox="1"/>
          <p:nvPr/>
        </p:nvSpPr>
        <p:spPr>
          <a:xfrm>
            <a:off x="11156475" y="2150149"/>
            <a:ext cx="181396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BrainDecode</a:t>
            </a:r>
            <a:r>
              <a:rPr lang="en-US" dirty="0"/>
              <a:t> Processor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CC8224-8800-F6B3-2D86-CB6B640BC4D0}"/>
              </a:ext>
            </a:extLst>
          </p:cNvPr>
          <p:cNvSpPr txBox="1"/>
          <p:nvPr/>
        </p:nvSpPr>
        <p:spPr>
          <a:xfrm>
            <a:off x="2435166" y="7839443"/>
            <a:ext cx="277460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EEGprep</a:t>
            </a:r>
            <a:r>
              <a:rPr lang="en-US" dirty="0"/>
              <a:t> MATLAB/</a:t>
            </a:r>
            <a:r>
              <a:rPr lang="en-US" dirty="0" err="1"/>
              <a:t>Ptyhon</a:t>
            </a:r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7A8CB55-A825-92B7-E990-779B8AAB9F3C}"/>
              </a:ext>
            </a:extLst>
          </p:cNvPr>
          <p:cNvSpPr txBox="1"/>
          <p:nvPr/>
        </p:nvSpPr>
        <p:spPr>
          <a:xfrm>
            <a:off x="4201041" y="5669805"/>
            <a:ext cx="201746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S3 derivative dataset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261B467-68AF-FC92-96F2-BF52368D4081}"/>
              </a:ext>
            </a:extLst>
          </p:cNvPr>
          <p:cNvCxnSpPr>
            <a:cxnSpLocks/>
            <a:stCxn id="4" idx="2"/>
            <a:endCxn id="84" idx="0"/>
          </p:cNvCxnSpPr>
          <p:nvPr/>
        </p:nvCxnSpPr>
        <p:spPr>
          <a:xfrm>
            <a:off x="3347172" y="6326124"/>
            <a:ext cx="37091" cy="5802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0273779-F58A-3E15-F370-35103F35634D}"/>
              </a:ext>
            </a:extLst>
          </p:cNvPr>
          <p:cNvCxnSpPr>
            <a:cxnSpLocks/>
            <a:stCxn id="37" idx="3"/>
          </p:cNvCxnSpPr>
          <p:nvPr/>
        </p:nvCxnSpPr>
        <p:spPr>
          <a:xfrm flipV="1">
            <a:off x="5209771" y="7166563"/>
            <a:ext cx="424511" cy="8575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CA4990C3-C439-31E9-B0FE-40A887B32129}"/>
              </a:ext>
            </a:extLst>
          </p:cNvPr>
          <p:cNvSpPr txBox="1"/>
          <p:nvPr/>
        </p:nvSpPr>
        <p:spPr>
          <a:xfrm>
            <a:off x="4612699" y="6797231"/>
            <a:ext cx="190784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BIDS re-export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5FF3B36-95C2-2340-6F83-6F1681B5D16C}"/>
              </a:ext>
            </a:extLst>
          </p:cNvPr>
          <p:cNvCxnSpPr>
            <a:cxnSpLocks/>
            <a:stCxn id="63" idx="0"/>
            <a:endCxn id="38" idx="2"/>
          </p:cNvCxnSpPr>
          <p:nvPr/>
        </p:nvCxnSpPr>
        <p:spPr>
          <a:xfrm flipH="1" flipV="1">
            <a:off x="5209772" y="6316136"/>
            <a:ext cx="356849" cy="48109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69D093A-6C61-674C-6F9E-7F175F8466AB}"/>
              </a:ext>
            </a:extLst>
          </p:cNvPr>
          <p:cNvSpPr txBox="1"/>
          <p:nvPr/>
        </p:nvSpPr>
        <p:spPr>
          <a:xfrm>
            <a:off x="2973255" y="8516104"/>
            <a:ext cx="4145237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BIDS preprocessing &amp; NEMAR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7427D43-7636-76CA-4F4F-6134290FDBDA}"/>
              </a:ext>
            </a:extLst>
          </p:cNvPr>
          <p:cNvSpPr txBox="1"/>
          <p:nvPr/>
        </p:nvSpPr>
        <p:spPr>
          <a:xfrm>
            <a:off x="2583490" y="6906406"/>
            <a:ext cx="160154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BIDS import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0B5EF735-D501-36B1-7157-2D9F862ECB2C}"/>
              </a:ext>
            </a:extLst>
          </p:cNvPr>
          <p:cNvCxnSpPr>
            <a:cxnSpLocks/>
            <a:endCxn id="37" idx="0"/>
          </p:cNvCxnSpPr>
          <p:nvPr/>
        </p:nvCxnSpPr>
        <p:spPr>
          <a:xfrm>
            <a:off x="3336868" y="7264152"/>
            <a:ext cx="485601" cy="5752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F170B2AC-6E16-8F0A-CA66-6DCEBAED68B1}"/>
              </a:ext>
            </a:extLst>
          </p:cNvPr>
          <p:cNvSpPr txBox="1"/>
          <p:nvPr/>
        </p:nvSpPr>
        <p:spPr>
          <a:xfrm>
            <a:off x="7593647" y="1336639"/>
            <a:ext cx="1553502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EEG-Dash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5D894D1A-83FF-EE0E-F8EF-FB12F6B173C4}"/>
              </a:ext>
            </a:extLst>
          </p:cNvPr>
          <p:cNvCxnSpPr>
            <a:cxnSpLocks/>
            <a:endCxn id="106" idx="2"/>
          </p:cNvCxnSpPr>
          <p:nvPr/>
        </p:nvCxnSpPr>
        <p:spPr>
          <a:xfrm flipV="1">
            <a:off x="11991737" y="1945887"/>
            <a:ext cx="0" cy="2486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FC089FA4-582C-DB02-48F0-8549DB821516}"/>
              </a:ext>
            </a:extLst>
          </p:cNvPr>
          <p:cNvSpPr txBox="1"/>
          <p:nvPr/>
        </p:nvSpPr>
        <p:spPr>
          <a:xfrm>
            <a:off x="11156474" y="736710"/>
            <a:ext cx="1670525" cy="12091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Custom </a:t>
            </a:r>
            <a:r>
              <a:rPr lang="en-US" dirty="0" err="1"/>
              <a:t>EEGDash</a:t>
            </a:r>
            <a:r>
              <a:rPr lang="en-US" dirty="0"/>
              <a:t> processors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5AAA7CB-B0B4-9E06-53A5-B94861BB19FF}"/>
              </a:ext>
            </a:extLst>
          </p:cNvPr>
          <p:cNvSpPr txBox="1"/>
          <p:nvPr/>
        </p:nvSpPr>
        <p:spPr>
          <a:xfrm>
            <a:off x="15023505" y="3440148"/>
            <a:ext cx="14915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Deep Learning model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5D1997DE-99E3-CF1A-AF7E-9D5EAB6B478B}"/>
              </a:ext>
            </a:extLst>
          </p:cNvPr>
          <p:cNvSpPr txBox="1"/>
          <p:nvPr/>
        </p:nvSpPr>
        <p:spPr>
          <a:xfrm>
            <a:off x="11745806" y="3580952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Xarray</a:t>
            </a:r>
            <a:endParaRPr lang="en-US" sz="1200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28B5F20-40BB-D499-EAB9-DBA8E4BBF8CE}"/>
              </a:ext>
            </a:extLst>
          </p:cNvPr>
          <p:cNvSpPr txBox="1"/>
          <p:nvPr/>
        </p:nvSpPr>
        <p:spPr>
          <a:xfrm rot="16200000">
            <a:off x="2107507" y="3892734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S3 reference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4B6931-9C6D-625B-93AA-883A7F56C8A5}"/>
              </a:ext>
            </a:extLst>
          </p:cNvPr>
          <p:cNvSpPr txBox="1"/>
          <p:nvPr/>
        </p:nvSpPr>
        <p:spPr>
          <a:xfrm>
            <a:off x="451044" y="-352976"/>
            <a:ext cx="1412374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Version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FAEE1C-54ED-EC5E-B793-B9607AB7BCD5}"/>
              </a:ext>
            </a:extLst>
          </p:cNvPr>
          <p:cNvSpPr txBox="1"/>
          <p:nvPr/>
        </p:nvSpPr>
        <p:spPr>
          <a:xfrm>
            <a:off x="2793806" y="1994324"/>
            <a:ext cx="1170922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/>
              <a:t>Signalstore</a:t>
            </a:r>
            <a:endParaRPr lang="en-US" sz="1400" dirty="0"/>
          </a:p>
          <a:p>
            <a:r>
              <a:rPr lang="en-US" sz="1400" dirty="0"/>
              <a:t>Writing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E7A7DA-50A4-E28E-F9D8-51F791401306}"/>
              </a:ext>
            </a:extLst>
          </p:cNvPr>
          <p:cNvSpPr txBox="1"/>
          <p:nvPr/>
        </p:nvSpPr>
        <p:spPr>
          <a:xfrm>
            <a:off x="364194" y="3146885"/>
            <a:ext cx="188134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EEGDash</a:t>
            </a:r>
            <a:r>
              <a:rPr lang="en-US" dirty="0"/>
              <a:t> S3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52E6930-8D4D-EDA0-8FEE-FE6211935A88}"/>
              </a:ext>
            </a:extLst>
          </p:cNvPr>
          <p:cNvSpPr txBox="1"/>
          <p:nvPr/>
        </p:nvSpPr>
        <p:spPr>
          <a:xfrm>
            <a:off x="3971964" y="1994324"/>
            <a:ext cx="1170922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/>
              <a:t>Signalstore</a:t>
            </a:r>
            <a:r>
              <a:rPr lang="en-US" sz="1400" dirty="0"/>
              <a:t> search and reading into </a:t>
            </a:r>
            <a:r>
              <a:rPr lang="en-US" sz="1400" dirty="0" err="1"/>
              <a:t>xArray</a:t>
            </a:r>
            <a:endParaRPr lang="en-US" sz="14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FCDC28D-FBCD-8469-5FBB-8C5D267FE42E}"/>
              </a:ext>
            </a:extLst>
          </p:cNvPr>
          <p:cNvSpPr txBox="1"/>
          <p:nvPr/>
        </p:nvSpPr>
        <p:spPr>
          <a:xfrm>
            <a:off x="4332637" y="197916"/>
            <a:ext cx="1170922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User search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7776BC4C-7CAE-15BD-775F-3C7F7E5D605A}"/>
              </a:ext>
            </a:extLst>
          </p:cNvPr>
          <p:cNvCxnSpPr>
            <a:cxnSpLocks/>
            <a:stCxn id="70" idx="2"/>
          </p:cNvCxnSpPr>
          <p:nvPr/>
        </p:nvCxnSpPr>
        <p:spPr>
          <a:xfrm>
            <a:off x="4918098" y="505693"/>
            <a:ext cx="0" cy="4957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Up-Down Arrow 92">
            <a:extLst>
              <a:ext uri="{FF2B5EF4-FFF2-40B4-BE49-F238E27FC236}">
                <a16:creationId xmlns:a16="http://schemas.microsoft.com/office/drawing/2014/main" id="{D7F12596-C2A2-EDBF-BE7F-910CB9B46C52}"/>
              </a:ext>
            </a:extLst>
          </p:cNvPr>
          <p:cNvSpPr/>
          <p:nvPr/>
        </p:nvSpPr>
        <p:spPr>
          <a:xfrm rot="18134753">
            <a:off x="2056823" y="1345009"/>
            <a:ext cx="335955" cy="889411"/>
          </a:xfrm>
          <a:prstGeom prst="up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Up-Down Arrow 93">
            <a:extLst>
              <a:ext uri="{FF2B5EF4-FFF2-40B4-BE49-F238E27FC236}">
                <a16:creationId xmlns:a16="http://schemas.microsoft.com/office/drawing/2014/main" id="{C712EF75-15DD-DC1F-BD62-B08CF79D1246}"/>
              </a:ext>
            </a:extLst>
          </p:cNvPr>
          <p:cNvSpPr/>
          <p:nvPr/>
        </p:nvSpPr>
        <p:spPr>
          <a:xfrm rot="13873584">
            <a:off x="2113184" y="2853607"/>
            <a:ext cx="335955" cy="1302411"/>
          </a:xfrm>
          <a:prstGeom prst="up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F0FA778-4AD8-33BB-146C-73CB9FAFD076}"/>
              </a:ext>
            </a:extLst>
          </p:cNvPr>
          <p:cNvSpPr txBox="1"/>
          <p:nvPr/>
        </p:nvSpPr>
        <p:spPr>
          <a:xfrm>
            <a:off x="3179329" y="3185116"/>
            <a:ext cx="1225786" cy="2616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100" dirty="0"/>
              <a:t>NEMAR handling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5FE6ABC2-B199-A3A0-3CDD-275BF6F0D23C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3377102" y="2948431"/>
            <a:ext cx="2165" cy="2366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1" name="Straight Arrow Connector 1030">
            <a:extLst>
              <a:ext uri="{FF2B5EF4-FFF2-40B4-BE49-F238E27FC236}">
                <a16:creationId xmlns:a16="http://schemas.microsoft.com/office/drawing/2014/main" id="{5411970E-5E2D-902C-9F07-F40C0AE1E6AD}"/>
              </a:ext>
            </a:extLst>
          </p:cNvPr>
          <p:cNvCxnSpPr>
            <a:cxnSpLocks/>
          </p:cNvCxnSpPr>
          <p:nvPr/>
        </p:nvCxnSpPr>
        <p:spPr>
          <a:xfrm flipH="1">
            <a:off x="2973255" y="5126716"/>
            <a:ext cx="2296615" cy="0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7" name="Straight Arrow Connector 1036">
            <a:extLst>
              <a:ext uri="{FF2B5EF4-FFF2-40B4-BE49-F238E27FC236}">
                <a16:creationId xmlns:a16="http://schemas.microsoft.com/office/drawing/2014/main" id="{F76CE42E-6BE2-0E21-9CFE-81ED739E4D08}"/>
              </a:ext>
            </a:extLst>
          </p:cNvPr>
          <p:cNvCxnSpPr>
            <a:cxnSpLocks/>
          </p:cNvCxnSpPr>
          <p:nvPr/>
        </p:nvCxnSpPr>
        <p:spPr>
          <a:xfrm flipV="1">
            <a:off x="3822469" y="3557989"/>
            <a:ext cx="0" cy="15687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7" name="Straight Arrow Connector 1046">
            <a:extLst>
              <a:ext uri="{FF2B5EF4-FFF2-40B4-BE49-F238E27FC236}">
                <a16:creationId xmlns:a16="http://schemas.microsoft.com/office/drawing/2014/main" id="{E4BB169C-9B34-E785-8018-EAE8F341C3DD}"/>
              </a:ext>
            </a:extLst>
          </p:cNvPr>
          <p:cNvCxnSpPr>
            <a:cxnSpLocks/>
          </p:cNvCxnSpPr>
          <p:nvPr/>
        </p:nvCxnSpPr>
        <p:spPr>
          <a:xfrm>
            <a:off x="8615581" y="2854768"/>
            <a:ext cx="0" cy="3303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5" name="TextBox 1054">
            <a:extLst>
              <a:ext uri="{FF2B5EF4-FFF2-40B4-BE49-F238E27FC236}">
                <a16:creationId xmlns:a16="http://schemas.microsoft.com/office/drawing/2014/main" id="{3855F51D-2708-1A46-7567-97436AF2E59B}"/>
              </a:ext>
            </a:extLst>
          </p:cNvPr>
          <p:cNvSpPr txBox="1"/>
          <p:nvPr/>
        </p:nvSpPr>
        <p:spPr>
          <a:xfrm>
            <a:off x="5572123" y="2406678"/>
            <a:ext cx="1008278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Dictionary</a:t>
            </a:r>
          </a:p>
        </p:txBody>
      </p:sp>
      <p:sp>
        <p:nvSpPr>
          <p:cNvPr id="1065" name="TextBox 1064">
            <a:extLst>
              <a:ext uri="{FF2B5EF4-FFF2-40B4-BE49-F238E27FC236}">
                <a16:creationId xmlns:a16="http://schemas.microsoft.com/office/drawing/2014/main" id="{7F9505FA-2479-976B-A5AB-96E04274449F}"/>
              </a:ext>
            </a:extLst>
          </p:cNvPr>
          <p:cNvSpPr txBox="1"/>
          <p:nvPr/>
        </p:nvSpPr>
        <p:spPr>
          <a:xfrm>
            <a:off x="4405115" y="1003793"/>
            <a:ext cx="137294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Load cache vs </a:t>
            </a:r>
            <a:r>
              <a:rPr lang="en-US" sz="1400" dirty="0" err="1"/>
              <a:t>signalstore</a:t>
            </a:r>
            <a:endParaRPr lang="en-US" sz="1400" dirty="0"/>
          </a:p>
        </p:txBody>
      </p:sp>
      <p:cxnSp>
        <p:nvCxnSpPr>
          <p:cNvPr id="1067" name="Straight Arrow Connector 1066">
            <a:extLst>
              <a:ext uri="{FF2B5EF4-FFF2-40B4-BE49-F238E27FC236}">
                <a16:creationId xmlns:a16="http://schemas.microsoft.com/office/drawing/2014/main" id="{7313D125-354C-DDFE-44E1-A79F816C4D00}"/>
              </a:ext>
            </a:extLst>
          </p:cNvPr>
          <p:cNvCxnSpPr>
            <a:cxnSpLocks/>
          </p:cNvCxnSpPr>
          <p:nvPr/>
        </p:nvCxnSpPr>
        <p:spPr>
          <a:xfrm>
            <a:off x="4898104" y="1544946"/>
            <a:ext cx="0" cy="4493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8" name="Straight Arrow Connector 1067">
            <a:extLst>
              <a:ext uri="{FF2B5EF4-FFF2-40B4-BE49-F238E27FC236}">
                <a16:creationId xmlns:a16="http://schemas.microsoft.com/office/drawing/2014/main" id="{2096047F-CE8F-E947-8D3A-87E35DF69BE5}"/>
              </a:ext>
            </a:extLst>
          </p:cNvPr>
          <p:cNvCxnSpPr>
            <a:cxnSpLocks/>
            <a:endCxn id="1055" idx="0"/>
          </p:cNvCxnSpPr>
          <p:nvPr/>
        </p:nvCxnSpPr>
        <p:spPr>
          <a:xfrm>
            <a:off x="5355986" y="1527013"/>
            <a:ext cx="720276" cy="8796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0" name="Straight Arrow Connector 1069">
            <a:extLst>
              <a:ext uri="{FF2B5EF4-FFF2-40B4-BE49-F238E27FC236}">
                <a16:creationId xmlns:a16="http://schemas.microsoft.com/office/drawing/2014/main" id="{139AB74C-AFFB-DFBC-F47E-D2AA5E25CEC6}"/>
              </a:ext>
            </a:extLst>
          </p:cNvPr>
          <p:cNvCxnSpPr>
            <a:cxnSpLocks/>
          </p:cNvCxnSpPr>
          <p:nvPr/>
        </p:nvCxnSpPr>
        <p:spPr>
          <a:xfrm>
            <a:off x="9285224" y="3469313"/>
            <a:ext cx="5724484" cy="3029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2" name="Straight Arrow Connector 1071">
            <a:extLst>
              <a:ext uri="{FF2B5EF4-FFF2-40B4-BE49-F238E27FC236}">
                <a16:creationId xmlns:a16="http://schemas.microsoft.com/office/drawing/2014/main" id="{EFDB0B3D-BD17-5A13-CDE8-2EA6E56C6BC0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12970444" y="2473315"/>
            <a:ext cx="2039264" cy="12989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7" name="TextBox 1076">
            <a:extLst>
              <a:ext uri="{FF2B5EF4-FFF2-40B4-BE49-F238E27FC236}">
                <a16:creationId xmlns:a16="http://schemas.microsoft.com/office/drawing/2014/main" id="{295EC935-BA6C-AC79-3853-2605596EF2BC}"/>
              </a:ext>
            </a:extLst>
          </p:cNvPr>
          <p:cNvSpPr txBox="1"/>
          <p:nvPr/>
        </p:nvSpPr>
        <p:spPr>
          <a:xfrm rot="2090507">
            <a:off x="13639154" y="3015053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BrainDecode</a:t>
            </a:r>
            <a:r>
              <a:rPr lang="en-US" sz="1200" dirty="0"/>
              <a:t> object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D6CB6AEE-683F-CA19-F2F3-3C7ECC25FD75}"/>
              </a:ext>
            </a:extLst>
          </p:cNvPr>
          <p:cNvSpPr txBox="1"/>
          <p:nvPr/>
        </p:nvSpPr>
        <p:spPr>
          <a:xfrm>
            <a:off x="7945939" y="3207756"/>
            <a:ext cx="133928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/>
              <a:t>Xarray</a:t>
            </a:r>
            <a:r>
              <a:rPr lang="en-US" sz="1400" dirty="0"/>
              <a:t> to </a:t>
            </a:r>
          </a:p>
          <a:p>
            <a:r>
              <a:rPr lang="en-US" sz="1400" dirty="0" err="1"/>
              <a:t>Pytorch</a:t>
            </a:r>
            <a:endParaRPr lang="en-US" sz="1400" dirty="0"/>
          </a:p>
        </p:txBody>
      </p:sp>
      <p:cxnSp>
        <p:nvCxnSpPr>
          <p:cNvPr id="1080" name="Straight Arrow Connector 1079">
            <a:extLst>
              <a:ext uri="{FF2B5EF4-FFF2-40B4-BE49-F238E27FC236}">
                <a16:creationId xmlns:a16="http://schemas.microsoft.com/office/drawing/2014/main" id="{89DD13E4-F3AA-E35B-CFAB-18A59899581A}"/>
              </a:ext>
            </a:extLst>
          </p:cNvPr>
          <p:cNvCxnSpPr>
            <a:cxnSpLocks/>
          </p:cNvCxnSpPr>
          <p:nvPr/>
        </p:nvCxnSpPr>
        <p:spPr>
          <a:xfrm>
            <a:off x="6604258" y="2588365"/>
            <a:ext cx="12659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Up-Down Arrow 17">
            <a:extLst>
              <a:ext uri="{FF2B5EF4-FFF2-40B4-BE49-F238E27FC236}">
                <a16:creationId xmlns:a16="http://schemas.microsoft.com/office/drawing/2014/main" id="{4118EA57-0614-C5C2-35F6-186B142B4AEC}"/>
              </a:ext>
            </a:extLst>
          </p:cNvPr>
          <p:cNvSpPr/>
          <p:nvPr/>
        </p:nvSpPr>
        <p:spPr>
          <a:xfrm rot="16200000">
            <a:off x="2944399" y="56732"/>
            <a:ext cx="335955" cy="2281947"/>
          </a:xfrm>
          <a:prstGeom prst="up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99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3FD5E-222B-5D77-A521-A48211C17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EF1C77AA-FCF0-CB06-130E-BFA2291B2579}"/>
              </a:ext>
            </a:extLst>
          </p:cNvPr>
          <p:cNvSpPr/>
          <p:nvPr/>
        </p:nvSpPr>
        <p:spPr>
          <a:xfrm>
            <a:off x="11011882" y="1627755"/>
            <a:ext cx="2445149" cy="1353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3562FB41-AB5A-3DE8-6A5E-AD7A03B37AC4}"/>
              </a:ext>
            </a:extLst>
          </p:cNvPr>
          <p:cNvSpPr/>
          <p:nvPr/>
        </p:nvSpPr>
        <p:spPr>
          <a:xfrm>
            <a:off x="5071499" y="1627755"/>
            <a:ext cx="5940383" cy="38512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9DD572-2DC6-AC21-6D74-385EA2E80609}"/>
              </a:ext>
            </a:extLst>
          </p:cNvPr>
          <p:cNvSpPr txBox="1"/>
          <p:nvPr/>
        </p:nvSpPr>
        <p:spPr>
          <a:xfrm>
            <a:off x="2276303" y="4005691"/>
            <a:ext cx="2476594" cy="12091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S3 raw/preprocessed dataset BIDS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4C6D76C-25CB-D90E-9754-ED5E2E7BFFAE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4752898" y="3662649"/>
            <a:ext cx="2474715" cy="9476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58D6D5-667B-0950-8615-972021FE3184}"/>
              </a:ext>
            </a:extLst>
          </p:cNvPr>
          <p:cNvSpPr txBox="1"/>
          <p:nvPr/>
        </p:nvSpPr>
        <p:spPr>
          <a:xfrm>
            <a:off x="7043794" y="3072344"/>
            <a:ext cx="2554015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Modify </a:t>
            </a:r>
            <a:r>
              <a:rPr lang="en-US" sz="1400" dirty="0" err="1"/>
              <a:t>HBNDataset</a:t>
            </a:r>
            <a:r>
              <a:rPr lang="en-US" sz="1400" dirty="0"/>
              <a:t> class of </a:t>
            </a:r>
            <a:r>
              <a:rPr lang="en-US" sz="1400" dirty="0" err="1"/>
              <a:t>eeg-ssl</a:t>
            </a:r>
            <a:r>
              <a:rPr lang="en-US" sz="1400" dirty="0"/>
              <a:t> to process single datasets for </a:t>
            </a:r>
            <a:r>
              <a:rPr lang="en-US" sz="1400" dirty="0" err="1"/>
              <a:t>braindecode</a:t>
            </a:r>
            <a:r>
              <a:rPr lang="en-US" sz="1400" dirty="0"/>
              <a:t> (call it </a:t>
            </a:r>
            <a:r>
              <a:rPr lang="en-US" sz="1400" dirty="0" err="1"/>
              <a:t>EEGDashDataset</a:t>
            </a:r>
            <a:r>
              <a:rPr lang="en-US" sz="1400" dirty="0"/>
              <a:t> class)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F2237A-6D67-C861-1DC0-2A30CDD1AF73}"/>
              </a:ext>
            </a:extLst>
          </p:cNvPr>
          <p:cNvSpPr txBox="1"/>
          <p:nvPr/>
        </p:nvSpPr>
        <p:spPr>
          <a:xfrm>
            <a:off x="7439979" y="4600365"/>
            <a:ext cx="1975944" cy="7386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Transfer datasets or load from cache (if not on disk)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EB644E6-2F1C-3CC9-D78C-117577B1CAE8}"/>
              </a:ext>
            </a:extLst>
          </p:cNvPr>
          <p:cNvCxnSpPr>
            <a:cxnSpLocks/>
          </p:cNvCxnSpPr>
          <p:nvPr/>
        </p:nvCxnSpPr>
        <p:spPr>
          <a:xfrm>
            <a:off x="8337897" y="4026451"/>
            <a:ext cx="0" cy="57391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2079F7B-D3CE-EB17-FDE1-6E008FC00193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9636154" y="3496061"/>
            <a:ext cx="1900594" cy="2814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4B079F3-1311-3703-9590-9D81DCE44AFE}"/>
              </a:ext>
            </a:extLst>
          </p:cNvPr>
          <p:cNvSpPr txBox="1"/>
          <p:nvPr/>
        </p:nvSpPr>
        <p:spPr>
          <a:xfrm>
            <a:off x="11536749" y="3172895"/>
            <a:ext cx="1670525" cy="12091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BrainDecode</a:t>
            </a:r>
            <a:r>
              <a:rPr lang="en-US" dirty="0"/>
              <a:t> Processor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9D76128-091F-5AB6-EEA5-364C0C80A546}"/>
              </a:ext>
            </a:extLst>
          </p:cNvPr>
          <p:cNvSpPr txBox="1"/>
          <p:nvPr/>
        </p:nvSpPr>
        <p:spPr>
          <a:xfrm>
            <a:off x="8129473" y="1280160"/>
            <a:ext cx="1553502" cy="4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EEG-Dash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485B69F-A009-0C9D-8126-7F24D6C37E17}"/>
              </a:ext>
            </a:extLst>
          </p:cNvPr>
          <p:cNvSpPr txBox="1"/>
          <p:nvPr/>
        </p:nvSpPr>
        <p:spPr>
          <a:xfrm>
            <a:off x="2460039" y="1840351"/>
            <a:ext cx="1804655" cy="12091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Metadata from </a:t>
            </a:r>
            <a:r>
              <a:rPr lang="en-US" dirty="0" err="1"/>
              <a:t>GraphQL</a:t>
            </a:r>
            <a:endParaRPr lang="en-US" dirty="0"/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AC59A3CD-3945-5BC4-3E4D-2791771CE615}"/>
              </a:ext>
            </a:extLst>
          </p:cNvPr>
          <p:cNvCxnSpPr>
            <a:cxnSpLocks/>
            <a:stCxn id="95" idx="2"/>
          </p:cNvCxnSpPr>
          <p:nvPr/>
        </p:nvCxnSpPr>
        <p:spPr>
          <a:xfrm>
            <a:off x="3362367" y="3049527"/>
            <a:ext cx="3643081" cy="2581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F5DEB535-A64F-6B2B-68E9-1A7A10E76913}"/>
              </a:ext>
            </a:extLst>
          </p:cNvPr>
          <p:cNvSpPr txBox="1"/>
          <p:nvPr/>
        </p:nvSpPr>
        <p:spPr>
          <a:xfrm>
            <a:off x="9755772" y="3510169"/>
            <a:ext cx="14915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BrainDecode</a:t>
            </a:r>
            <a:r>
              <a:rPr lang="en-US" sz="1200" dirty="0"/>
              <a:t> Object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404EB217-8E84-AAEA-D624-B56A81E24B93}"/>
              </a:ext>
            </a:extLst>
          </p:cNvPr>
          <p:cNvCxnSpPr>
            <a:cxnSpLocks/>
            <a:stCxn id="30" idx="0"/>
            <a:endCxn id="106" idx="2"/>
          </p:cNvCxnSpPr>
          <p:nvPr/>
        </p:nvCxnSpPr>
        <p:spPr>
          <a:xfrm flipH="1" flipV="1">
            <a:off x="12372011" y="2968632"/>
            <a:ext cx="1" cy="2042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5693177-5641-F077-7FB7-07D45AFB88E9}"/>
              </a:ext>
            </a:extLst>
          </p:cNvPr>
          <p:cNvSpPr/>
          <p:nvPr/>
        </p:nvSpPr>
        <p:spPr>
          <a:xfrm>
            <a:off x="9891394" y="1641862"/>
            <a:ext cx="2445149" cy="13251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938B0DD-8377-ADDC-E855-666FE1A1A635}"/>
              </a:ext>
            </a:extLst>
          </p:cNvPr>
          <p:cNvSpPr txBox="1"/>
          <p:nvPr/>
        </p:nvSpPr>
        <p:spPr>
          <a:xfrm>
            <a:off x="11536748" y="1759456"/>
            <a:ext cx="1670525" cy="12091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Custom </a:t>
            </a:r>
            <a:r>
              <a:rPr lang="en-US" dirty="0" err="1"/>
              <a:t>EEGDash</a:t>
            </a:r>
            <a:r>
              <a:rPr lang="en-US" dirty="0"/>
              <a:t> processors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F710799-1E9F-AE22-450D-86617E64C54B}"/>
              </a:ext>
            </a:extLst>
          </p:cNvPr>
          <p:cNvSpPr txBox="1"/>
          <p:nvPr/>
        </p:nvSpPr>
        <p:spPr>
          <a:xfrm>
            <a:off x="5521822" y="2708841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JSON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54C3C32D-F754-1D39-4C70-26DB3272FF4E}"/>
              </a:ext>
            </a:extLst>
          </p:cNvPr>
          <p:cNvSpPr txBox="1"/>
          <p:nvPr/>
        </p:nvSpPr>
        <p:spPr>
          <a:xfrm rot="21077760">
            <a:off x="5221283" y="3972831"/>
            <a:ext cx="14915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S3 reference</a:t>
            </a:r>
          </a:p>
        </p:txBody>
      </p:sp>
    </p:spTree>
    <p:extLst>
      <p:ext uri="{BB962C8B-B14F-4D97-AF65-F5344CB8AC3E}">
        <p14:creationId xmlns:p14="http://schemas.microsoft.com/office/powerpoint/2010/main" val="371977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E8F49F-3BAB-FD0F-EEC8-64490E4ED2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2"/>
          <a:stretch/>
        </p:blipFill>
        <p:spPr>
          <a:xfrm rot="5400000">
            <a:off x="2331069" y="3151288"/>
            <a:ext cx="2676867" cy="17043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CCDB38-CD61-AB83-3331-2BD01804EDD9}"/>
              </a:ext>
            </a:extLst>
          </p:cNvPr>
          <p:cNvSpPr txBox="1"/>
          <p:nvPr/>
        </p:nvSpPr>
        <p:spPr>
          <a:xfrm>
            <a:off x="3024895" y="2172581"/>
            <a:ext cx="1462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Channels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1C08A0-DCB1-CD79-7EF9-42B9C879A1DF}"/>
              </a:ext>
            </a:extLst>
          </p:cNvPr>
          <p:cNvSpPr txBox="1"/>
          <p:nvPr/>
        </p:nvSpPr>
        <p:spPr>
          <a:xfrm rot="16200000">
            <a:off x="1679518" y="3893169"/>
            <a:ext cx="1727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Time points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F13B81-6D96-9EBD-ADFE-AA0D5CE260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2"/>
          <a:stretch/>
        </p:blipFill>
        <p:spPr>
          <a:xfrm rot="5400000">
            <a:off x="2534269" y="3354488"/>
            <a:ext cx="2676867" cy="17043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590C9B-49B9-C707-0A23-F5E4F6268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2"/>
          <a:stretch/>
        </p:blipFill>
        <p:spPr>
          <a:xfrm rot="5400000">
            <a:off x="2737469" y="3557688"/>
            <a:ext cx="2676867" cy="17043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E7BBB9-10A6-FF57-1DB7-DF4EBEB8A4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2"/>
          <a:stretch/>
        </p:blipFill>
        <p:spPr>
          <a:xfrm rot="5400000">
            <a:off x="2940669" y="3760888"/>
            <a:ext cx="2676867" cy="17043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C0BD96-0172-D8C9-916D-6587916241E3}"/>
              </a:ext>
            </a:extLst>
          </p:cNvPr>
          <p:cNvSpPr txBox="1"/>
          <p:nvPr/>
        </p:nvSpPr>
        <p:spPr>
          <a:xfrm>
            <a:off x="2789310" y="1493305"/>
            <a:ext cx="4507581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33" b="1" dirty="0"/>
              <a:t>MEEG data samples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78B4DC-E310-FBCC-DAF0-82DCFD145AB2}"/>
              </a:ext>
            </a:extLst>
          </p:cNvPr>
          <p:cNvSpPr/>
          <p:nvPr/>
        </p:nvSpPr>
        <p:spPr>
          <a:xfrm>
            <a:off x="5950465" y="2674199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335E6-9A22-683C-3AC6-46B8D11BD7CF}"/>
              </a:ext>
            </a:extLst>
          </p:cNvPr>
          <p:cNvSpPr txBox="1"/>
          <p:nvPr/>
        </p:nvSpPr>
        <p:spPr>
          <a:xfrm>
            <a:off x="5787966" y="2172581"/>
            <a:ext cx="1070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Labels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09FDA2-E7C8-0A97-C91B-8FA9565767F8}"/>
              </a:ext>
            </a:extLst>
          </p:cNvPr>
          <p:cNvSpPr/>
          <p:nvPr/>
        </p:nvSpPr>
        <p:spPr>
          <a:xfrm>
            <a:off x="5947918" y="3166641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C71841-857F-66AA-F67A-1B0727CA9589}"/>
              </a:ext>
            </a:extLst>
          </p:cNvPr>
          <p:cNvSpPr/>
          <p:nvPr/>
        </p:nvSpPr>
        <p:spPr>
          <a:xfrm>
            <a:off x="5947918" y="3640732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4879C3-A11F-40E2-8700-ED5D378225B6}"/>
              </a:ext>
            </a:extLst>
          </p:cNvPr>
          <p:cNvSpPr/>
          <p:nvPr/>
        </p:nvSpPr>
        <p:spPr>
          <a:xfrm>
            <a:off x="6153665" y="2877399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E4BE72-3BA8-DFC3-B4E3-6A2C890338F3}"/>
              </a:ext>
            </a:extLst>
          </p:cNvPr>
          <p:cNvSpPr/>
          <p:nvPr/>
        </p:nvSpPr>
        <p:spPr>
          <a:xfrm>
            <a:off x="6151118" y="3369841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2D97EE-D92D-0921-5E17-FA17DDA91A3A}"/>
              </a:ext>
            </a:extLst>
          </p:cNvPr>
          <p:cNvSpPr/>
          <p:nvPr/>
        </p:nvSpPr>
        <p:spPr>
          <a:xfrm>
            <a:off x="6151118" y="3843932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D3FBC0-43B2-A487-F6FF-CB3A159BDFD1}"/>
              </a:ext>
            </a:extLst>
          </p:cNvPr>
          <p:cNvSpPr/>
          <p:nvPr/>
        </p:nvSpPr>
        <p:spPr>
          <a:xfrm>
            <a:off x="6356865" y="3080599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637B8E0-041E-564D-C29A-A527C93BA0EB}"/>
              </a:ext>
            </a:extLst>
          </p:cNvPr>
          <p:cNvSpPr/>
          <p:nvPr/>
        </p:nvSpPr>
        <p:spPr>
          <a:xfrm>
            <a:off x="6354318" y="3573041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D6F9625-652F-E111-81A7-3ADCBFBF5841}"/>
              </a:ext>
            </a:extLst>
          </p:cNvPr>
          <p:cNvSpPr/>
          <p:nvPr/>
        </p:nvSpPr>
        <p:spPr>
          <a:xfrm>
            <a:off x="6354318" y="4047132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9CE5035-60B8-42B4-13E3-D629EEC5CF1F}"/>
              </a:ext>
            </a:extLst>
          </p:cNvPr>
          <p:cNvSpPr/>
          <p:nvPr/>
        </p:nvSpPr>
        <p:spPr>
          <a:xfrm>
            <a:off x="6560065" y="3283799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E4172E-648B-0EB8-839F-D91CFDE08612}"/>
              </a:ext>
            </a:extLst>
          </p:cNvPr>
          <p:cNvSpPr/>
          <p:nvPr/>
        </p:nvSpPr>
        <p:spPr>
          <a:xfrm>
            <a:off x="6557518" y="3776241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8C0E5A7-31BF-CF22-1CDA-E4A04D1873EA}"/>
              </a:ext>
            </a:extLst>
          </p:cNvPr>
          <p:cNvSpPr/>
          <p:nvPr/>
        </p:nvSpPr>
        <p:spPr>
          <a:xfrm>
            <a:off x="6557518" y="4250332"/>
            <a:ext cx="280087" cy="49244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EF27B7BD-14DC-73F0-1354-6CDCADB7D990}"/>
              </a:ext>
            </a:extLst>
          </p:cNvPr>
          <p:cNvSpPr/>
          <p:nvPr/>
        </p:nvSpPr>
        <p:spPr>
          <a:xfrm>
            <a:off x="8060650" y="3806915"/>
            <a:ext cx="808521" cy="1083691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5FD2B51-CF96-E511-2BA2-CECDC1C6C6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86"/>
          <a:stretch/>
        </p:blipFill>
        <p:spPr>
          <a:xfrm>
            <a:off x="9157384" y="2716984"/>
            <a:ext cx="3535897" cy="37921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FFFBD6A-C0BD-95B2-1197-16E8B41C9A49}"/>
              </a:ext>
            </a:extLst>
          </p:cNvPr>
          <p:cNvSpPr txBox="1"/>
          <p:nvPr/>
        </p:nvSpPr>
        <p:spPr>
          <a:xfrm>
            <a:off x="9829533" y="2061785"/>
            <a:ext cx="24625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Deep learning /</a:t>
            </a:r>
          </a:p>
          <a:p>
            <a:r>
              <a:rPr lang="en-US" sz="2400" dirty="0"/>
              <a:t>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1727490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204A5-6340-E6E4-E732-A4EA346C0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Ben Gurion University of the Negev - CrackSense">
            <a:extLst>
              <a:ext uri="{FF2B5EF4-FFF2-40B4-BE49-F238E27FC236}">
                <a16:creationId xmlns:a16="http://schemas.microsoft.com/office/drawing/2014/main" id="{21D0D5A7-5022-A206-4151-031831B60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563" y="3073710"/>
            <a:ext cx="4883181" cy="133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CSD Logo, symbol, meaning, history, PNG, brand">
            <a:extLst>
              <a:ext uri="{FF2B5EF4-FFF2-40B4-BE49-F238E27FC236}">
                <a16:creationId xmlns:a16="http://schemas.microsoft.com/office/drawing/2014/main" id="{A299D347-12E3-29A4-E7E2-1B01C49F9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10" y="2713064"/>
            <a:ext cx="4883181" cy="274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SF Logo, symbol, meaning, history, PNG, brand">
            <a:extLst>
              <a:ext uri="{FF2B5EF4-FFF2-40B4-BE49-F238E27FC236}">
                <a16:creationId xmlns:a16="http://schemas.microsoft.com/office/drawing/2014/main" id="{4FF6EF7E-9BB4-F6F8-A205-4CAD7242E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47" y="2807861"/>
            <a:ext cx="3311088" cy="18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8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2465</TotalTime>
  <Words>205</Words>
  <Application>Microsoft Macintosh PowerPoint</Application>
  <PresentationFormat>Custom</PresentationFormat>
  <Paragraphs>65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Arnaud Delorme</dc:creator>
  <cp:lastModifiedBy>Arnaud Delorme</cp:lastModifiedBy>
  <cp:revision>8</cp:revision>
  <dcterms:created xsi:type="dcterms:W3CDTF">2025-01-08T18:08:41Z</dcterms:created>
  <dcterms:modified xsi:type="dcterms:W3CDTF">2025-02-04T21:19:54Z</dcterms:modified>
</cp:coreProperties>
</file>