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2" r:id="rId1"/>
  </p:sldMasterIdLst>
  <p:notesMasterIdLst>
    <p:notesMasterId r:id="rId3"/>
  </p:notesMasterIdLst>
  <p:sldIdLst>
    <p:sldId id="256" r:id="rId2"/>
  </p:sldIdLst>
  <p:sldSz cx="11887200" cy="5486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774D"/>
    <a:srgbClr val="E5E5E5"/>
    <a:srgbClr val="F795EA"/>
    <a:srgbClr val="F7AA68"/>
    <a:srgbClr val="E79056"/>
    <a:srgbClr val="E69054"/>
    <a:srgbClr val="E57677"/>
    <a:srgbClr val="F48E8F"/>
    <a:srgbClr val="E4764C"/>
    <a:srgbClr val="F48D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2733"/>
    <p:restoredTop sz="94567"/>
  </p:normalViewPr>
  <p:slideViewPr>
    <p:cSldViewPr snapToGrid="0">
      <p:cViewPr>
        <p:scale>
          <a:sx n="310" d="100"/>
          <a:sy n="310" d="100"/>
        </p:scale>
        <p:origin x="696" y="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D6B6F-168C-EE4C-95D4-529D6D05C8A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725" y="1143000"/>
            <a:ext cx="66865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65A52E-6279-7349-9FDA-98D8C09F0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6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29186" rtl="0" eaLnBrk="1" latinLnBrk="0" hangingPunct="1">
      <a:defRPr sz="1220" kern="1200">
        <a:solidFill>
          <a:schemeClr val="tx1"/>
        </a:solidFill>
        <a:latin typeface="+mn-lt"/>
        <a:ea typeface="+mn-ea"/>
        <a:cs typeface="+mn-cs"/>
      </a:defRPr>
    </a:lvl1pPr>
    <a:lvl2pPr marL="464592" algn="l" defTabSz="929186" rtl="0" eaLnBrk="1" latinLnBrk="0" hangingPunct="1">
      <a:defRPr sz="1220" kern="1200">
        <a:solidFill>
          <a:schemeClr val="tx1"/>
        </a:solidFill>
        <a:latin typeface="+mn-lt"/>
        <a:ea typeface="+mn-ea"/>
        <a:cs typeface="+mn-cs"/>
      </a:defRPr>
    </a:lvl2pPr>
    <a:lvl3pPr marL="929186" algn="l" defTabSz="929186" rtl="0" eaLnBrk="1" latinLnBrk="0" hangingPunct="1">
      <a:defRPr sz="1220" kern="1200">
        <a:solidFill>
          <a:schemeClr val="tx1"/>
        </a:solidFill>
        <a:latin typeface="+mn-lt"/>
        <a:ea typeface="+mn-ea"/>
        <a:cs typeface="+mn-cs"/>
      </a:defRPr>
    </a:lvl3pPr>
    <a:lvl4pPr marL="1393778" algn="l" defTabSz="929186" rtl="0" eaLnBrk="1" latinLnBrk="0" hangingPunct="1">
      <a:defRPr sz="1220" kern="1200">
        <a:solidFill>
          <a:schemeClr val="tx1"/>
        </a:solidFill>
        <a:latin typeface="+mn-lt"/>
        <a:ea typeface="+mn-ea"/>
        <a:cs typeface="+mn-cs"/>
      </a:defRPr>
    </a:lvl4pPr>
    <a:lvl5pPr marL="1858372" algn="l" defTabSz="929186" rtl="0" eaLnBrk="1" latinLnBrk="0" hangingPunct="1">
      <a:defRPr sz="1220" kern="1200">
        <a:solidFill>
          <a:schemeClr val="tx1"/>
        </a:solidFill>
        <a:latin typeface="+mn-lt"/>
        <a:ea typeface="+mn-ea"/>
        <a:cs typeface="+mn-cs"/>
      </a:defRPr>
    </a:lvl5pPr>
    <a:lvl6pPr marL="2322964" algn="l" defTabSz="929186" rtl="0" eaLnBrk="1" latinLnBrk="0" hangingPunct="1">
      <a:defRPr sz="1220" kern="1200">
        <a:solidFill>
          <a:schemeClr val="tx1"/>
        </a:solidFill>
        <a:latin typeface="+mn-lt"/>
        <a:ea typeface="+mn-ea"/>
        <a:cs typeface="+mn-cs"/>
      </a:defRPr>
    </a:lvl6pPr>
    <a:lvl7pPr marL="2787557" algn="l" defTabSz="929186" rtl="0" eaLnBrk="1" latinLnBrk="0" hangingPunct="1">
      <a:defRPr sz="1220" kern="1200">
        <a:solidFill>
          <a:schemeClr val="tx1"/>
        </a:solidFill>
        <a:latin typeface="+mn-lt"/>
        <a:ea typeface="+mn-ea"/>
        <a:cs typeface="+mn-cs"/>
      </a:defRPr>
    </a:lvl7pPr>
    <a:lvl8pPr marL="3252150" algn="l" defTabSz="929186" rtl="0" eaLnBrk="1" latinLnBrk="0" hangingPunct="1">
      <a:defRPr sz="1220" kern="1200">
        <a:solidFill>
          <a:schemeClr val="tx1"/>
        </a:solidFill>
        <a:latin typeface="+mn-lt"/>
        <a:ea typeface="+mn-ea"/>
        <a:cs typeface="+mn-cs"/>
      </a:defRPr>
    </a:lvl8pPr>
    <a:lvl9pPr marL="3716743" algn="l" defTabSz="929186" rtl="0" eaLnBrk="1" latinLnBrk="0" hangingPunct="1">
      <a:defRPr sz="12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5725" y="1143000"/>
            <a:ext cx="66865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65A52E-6279-7349-9FDA-98D8C09F01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568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5900" y="897890"/>
            <a:ext cx="8915400" cy="1910080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2881630"/>
            <a:ext cx="8915400" cy="1324610"/>
          </a:xfrm>
        </p:spPr>
        <p:txBody>
          <a:bodyPr/>
          <a:lstStyle>
            <a:lvl1pPr marL="0" indent="0" algn="ctr">
              <a:buNone/>
              <a:defRPr sz="1920"/>
            </a:lvl1pPr>
            <a:lvl2pPr marL="365760" indent="0" algn="ctr">
              <a:buNone/>
              <a:defRPr sz="1600"/>
            </a:lvl2pPr>
            <a:lvl3pPr marL="731520" indent="0" algn="ctr">
              <a:buNone/>
              <a:defRPr sz="1440"/>
            </a:lvl3pPr>
            <a:lvl4pPr marL="1097280" indent="0" algn="ctr">
              <a:buNone/>
              <a:defRPr sz="1280"/>
            </a:lvl4pPr>
            <a:lvl5pPr marL="1463040" indent="0" algn="ctr">
              <a:buNone/>
              <a:defRPr sz="1280"/>
            </a:lvl5pPr>
            <a:lvl6pPr marL="1828800" indent="0" algn="ctr">
              <a:buNone/>
              <a:defRPr sz="1280"/>
            </a:lvl6pPr>
            <a:lvl7pPr marL="2194560" indent="0" algn="ctr">
              <a:buNone/>
              <a:defRPr sz="1280"/>
            </a:lvl7pPr>
            <a:lvl8pPr marL="2560320" indent="0" algn="ctr">
              <a:buNone/>
              <a:defRPr sz="1280"/>
            </a:lvl8pPr>
            <a:lvl9pPr marL="2926080" indent="0" algn="ctr">
              <a:buNone/>
              <a:defRPr sz="12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15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52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6777" y="292100"/>
            <a:ext cx="2563178" cy="46494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7245" y="292100"/>
            <a:ext cx="7540943" cy="46494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218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629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054" y="1367791"/>
            <a:ext cx="10252710" cy="228219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1054" y="3671571"/>
            <a:ext cx="10252710" cy="1200150"/>
          </a:xfrm>
        </p:spPr>
        <p:txBody>
          <a:bodyPr/>
          <a:lstStyle>
            <a:lvl1pPr marL="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1pPr>
            <a:lvl2pPr marL="3657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7315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0972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4pPr>
            <a:lvl5pPr marL="146304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5pPr>
            <a:lvl6pPr marL="182880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6pPr>
            <a:lvl7pPr marL="219456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7pPr>
            <a:lvl8pPr marL="256032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8pPr>
            <a:lvl9pPr marL="29260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325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7245" y="1460500"/>
            <a:ext cx="5052060" cy="34810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7895" y="1460500"/>
            <a:ext cx="5052060" cy="34810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793" y="292101"/>
            <a:ext cx="10252710" cy="106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794" y="1344930"/>
            <a:ext cx="5028842" cy="659130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794" y="2004060"/>
            <a:ext cx="5028842" cy="29476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7895" y="1344930"/>
            <a:ext cx="5053608" cy="659130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17895" y="2004060"/>
            <a:ext cx="5053608" cy="29476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134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679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914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794" y="365760"/>
            <a:ext cx="3833931" cy="128016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3608" y="789940"/>
            <a:ext cx="6017895" cy="3898900"/>
          </a:xfrm>
        </p:spPr>
        <p:txBody>
          <a:bodyPr/>
          <a:lstStyle>
            <a:lvl1pPr>
              <a:defRPr sz="2560"/>
            </a:lvl1pPr>
            <a:lvl2pPr>
              <a:defRPr sz="2240"/>
            </a:lvl2pPr>
            <a:lvl3pPr>
              <a:defRPr sz="192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794" y="1645920"/>
            <a:ext cx="3833931" cy="3049270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65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794" y="365760"/>
            <a:ext cx="3833931" cy="128016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53608" y="789940"/>
            <a:ext cx="6017895" cy="3898900"/>
          </a:xfrm>
        </p:spPr>
        <p:txBody>
          <a:bodyPr anchor="t"/>
          <a:lstStyle>
            <a:lvl1pPr marL="0" indent="0">
              <a:buNone/>
              <a:defRPr sz="2560"/>
            </a:lvl1pPr>
            <a:lvl2pPr marL="365760" indent="0">
              <a:buNone/>
              <a:defRPr sz="2240"/>
            </a:lvl2pPr>
            <a:lvl3pPr marL="731520" indent="0">
              <a:buNone/>
              <a:defRPr sz="1920"/>
            </a:lvl3pPr>
            <a:lvl4pPr marL="1097280" indent="0">
              <a:buNone/>
              <a:defRPr sz="1600"/>
            </a:lvl4pPr>
            <a:lvl5pPr marL="1463040" indent="0">
              <a:buNone/>
              <a:defRPr sz="1600"/>
            </a:lvl5pPr>
            <a:lvl6pPr marL="1828800" indent="0">
              <a:buNone/>
              <a:defRPr sz="1600"/>
            </a:lvl6pPr>
            <a:lvl7pPr marL="2194560" indent="0">
              <a:buNone/>
              <a:defRPr sz="1600"/>
            </a:lvl7pPr>
            <a:lvl8pPr marL="2560320" indent="0">
              <a:buNone/>
              <a:defRPr sz="1600"/>
            </a:lvl8pPr>
            <a:lvl9pPr marL="292608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794" y="1645920"/>
            <a:ext cx="3833931" cy="3049270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97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7245" y="292101"/>
            <a:ext cx="10252710" cy="1060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7245" y="1460500"/>
            <a:ext cx="10252710" cy="3481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7245" y="5085080"/>
            <a:ext cx="2674620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74301-D816-A348-AA4A-431BEC99E41A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37635" y="5085080"/>
            <a:ext cx="4011930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95335" y="5085080"/>
            <a:ext cx="2674620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58D2B-3B82-2046-AAE6-7D6E4D370F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472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731520" rtl="0" eaLnBrk="1" latinLnBrk="0" hangingPunct="1">
        <a:lnSpc>
          <a:spcPct val="90000"/>
        </a:lnSpc>
        <a:spcBef>
          <a:spcPct val="0"/>
        </a:spcBef>
        <a:buNone/>
        <a:defRPr sz="3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73152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0CB5D2F-A3FC-0A7D-D2DA-3199ECCE3A4B}"/>
              </a:ext>
            </a:extLst>
          </p:cNvPr>
          <p:cNvSpPr/>
          <p:nvPr/>
        </p:nvSpPr>
        <p:spPr>
          <a:xfrm>
            <a:off x="25685" y="16422"/>
            <a:ext cx="3061452" cy="54535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D4E809-9E8D-A63B-D260-A1017C25FFD9}"/>
              </a:ext>
            </a:extLst>
          </p:cNvPr>
          <p:cNvSpPr txBox="1"/>
          <p:nvPr/>
        </p:nvSpPr>
        <p:spPr>
          <a:xfrm>
            <a:off x="406927" y="11928"/>
            <a:ext cx="24272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As a user, I’d like to perform: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9186E8-3AB0-BEB2-7B00-F6FD309594CA}"/>
              </a:ext>
            </a:extLst>
          </p:cNvPr>
          <p:cNvSpPr txBox="1"/>
          <p:nvPr/>
        </p:nvSpPr>
        <p:spPr>
          <a:xfrm>
            <a:off x="3572434" y="220359"/>
            <a:ext cx="14029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Modeling Steps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BE5EFA-1CC2-B8ED-CA19-C6A4AD39B8E2}"/>
              </a:ext>
            </a:extLst>
          </p:cNvPr>
          <p:cNvSpPr txBox="1"/>
          <p:nvPr/>
        </p:nvSpPr>
        <p:spPr>
          <a:xfrm>
            <a:off x="9211248" y="220359"/>
            <a:ext cx="809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Chapter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466DC4-64A7-A919-910E-30C4A20D0615}"/>
              </a:ext>
            </a:extLst>
          </p:cNvPr>
          <p:cNvSpPr/>
          <p:nvPr/>
        </p:nvSpPr>
        <p:spPr>
          <a:xfrm>
            <a:off x="3265668" y="16422"/>
            <a:ext cx="4785757" cy="5453578"/>
          </a:xfrm>
          <a:prstGeom prst="rect">
            <a:avLst/>
          </a:prstGeom>
          <a:solidFill>
            <a:srgbClr val="E5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14E5B4D-B169-7A9D-5648-986FA00AF6A7}"/>
              </a:ext>
            </a:extLst>
          </p:cNvPr>
          <p:cNvSpPr/>
          <p:nvPr/>
        </p:nvSpPr>
        <p:spPr>
          <a:xfrm>
            <a:off x="3414109" y="394237"/>
            <a:ext cx="2080191" cy="4146826"/>
          </a:xfrm>
          <a:prstGeom prst="rect">
            <a:avLst/>
          </a:prstGeom>
          <a:solidFill>
            <a:srgbClr val="008476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0D148F-9E2B-A9FC-115A-C677FDD60EF5}"/>
              </a:ext>
            </a:extLst>
          </p:cNvPr>
          <p:cNvSpPr/>
          <p:nvPr/>
        </p:nvSpPr>
        <p:spPr>
          <a:xfrm>
            <a:off x="8257529" y="16418"/>
            <a:ext cx="3602256" cy="54535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446376-AA4F-7DE2-30CB-B409EC595E8E}"/>
              </a:ext>
            </a:extLst>
          </p:cNvPr>
          <p:cNvSpPr/>
          <p:nvPr/>
        </p:nvSpPr>
        <p:spPr>
          <a:xfrm>
            <a:off x="5803635" y="2027457"/>
            <a:ext cx="2107439" cy="2880554"/>
          </a:xfrm>
          <a:prstGeom prst="rect">
            <a:avLst/>
          </a:prstGeom>
          <a:solidFill>
            <a:srgbClr val="00BDA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3218DD3-34BB-5D0F-88E2-ADDED48C843B}"/>
              </a:ext>
            </a:extLst>
          </p:cNvPr>
          <p:cNvSpPr/>
          <p:nvPr/>
        </p:nvSpPr>
        <p:spPr>
          <a:xfrm>
            <a:off x="146063" y="2839132"/>
            <a:ext cx="2805663" cy="806850"/>
          </a:xfrm>
          <a:prstGeom prst="rect">
            <a:avLst/>
          </a:prstGeom>
          <a:solidFill>
            <a:schemeClr val="tx1">
              <a:alpha val="2396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16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What if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D6EB94-02C5-4009-06ED-EC155B10630F}"/>
              </a:ext>
            </a:extLst>
          </p:cNvPr>
          <p:cNvSpPr txBox="1"/>
          <p:nvPr/>
        </p:nvSpPr>
        <p:spPr>
          <a:xfrm>
            <a:off x="4738719" y="-564"/>
            <a:ext cx="2323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Modeling Causal Relations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6EFD83F-5DB6-2532-6F34-2CC4A013E71D}"/>
              </a:ext>
            </a:extLst>
          </p:cNvPr>
          <p:cNvSpPr/>
          <p:nvPr/>
        </p:nvSpPr>
        <p:spPr>
          <a:xfrm>
            <a:off x="141620" y="3679197"/>
            <a:ext cx="2805663" cy="1754254"/>
          </a:xfrm>
          <a:prstGeom prst="rect">
            <a:avLst/>
          </a:prstGeom>
          <a:solidFill>
            <a:schemeClr val="tx1">
              <a:alpha val="2396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36000" bIns="144000" rtlCol="0" anchor="t"/>
          <a:lstStyle/>
          <a:p>
            <a:r>
              <a:rPr lang="en-US" sz="14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Root Cause Analysis &amp; Explanations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30D0A1-DBCE-DC14-FB69-44A3036B5EE5}"/>
              </a:ext>
            </a:extLst>
          </p:cNvPr>
          <p:cNvSpPr txBox="1"/>
          <p:nvPr/>
        </p:nvSpPr>
        <p:spPr>
          <a:xfrm>
            <a:off x="5821734" y="2037466"/>
            <a:ext cx="2073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Model cause-effect relationships with causal mechanisms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1C235F1-2C20-3DF2-482F-AA02603AEB3B}"/>
              </a:ext>
            </a:extLst>
          </p:cNvPr>
          <p:cNvSpPr/>
          <p:nvPr/>
        </p:nvSpPr>
        <p:spPr>
          <a:xfrm>
            <a:off x="667512" y="4170733"/>
            <a:ext cx="2185060" cy="320040"/>
          </a:xfrm>
          <a:prstGeom prst="rect">
            <a:avLst/>
          </a:prstGeom>
          <a:solidFill>
            <a:srgbClr val="E5767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Anomaly Attribution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22863A-5740-47BD-C150-A4190AF432BB}"/>
              </a:ext>
            </a:extLst>
          </p:cNvPr>
          <p:cNvSpPr txBox="1"/>
          <p:nvPr/>
        </p:nvSpPr>
        <p:spPr>
          <a:xfrm>
            <a:off x="3402618" y="446154"/>
            <a:ext cx="2074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Define Causal Graph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4831721-EEAE-6B88-470A-204A14D0E293}"/>
              </a:ext>
            </a:extLst>
          </p:cNvPr>
          <p:cNvSpPr txBox="1"/>
          <p:nvPr/>
        </p:nvSpPr>
        <p:spPr>
          <a:xfrm>
            <a:off x="8966315" y="-13056"/>
            <a:ext cx="21771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Performing Causal Tasks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8DD3873-FDD9-EDDB-C6F7-9C9E04E6B9B3}"/>
              </a:ext>
            </a:extLst>
          </p:cNvPr>
          <p:cNvSpPr/>
          <p:nvPr/>
        </p:nvSpPr>
        <p:spPr>
          <a:xfrm>
            <a:off x="667512" y="4590481"/>
            <a:ext cx="2185060" cy="320040"/>
          </a:xfrm>
          <a:prstGeom prst="rect">
            <a:avLst/>
          </a:prstGeom>
          <a:solidFill>
            <a:srgbClr val="F795E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Feature Relevance Attribution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89FF907-1CC0-1B4F-0057-4E205FF168F9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2852572" y="5170250"/>
            <a:ext cx="730240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DDD5282-BF0E-10CC-29F3-57D3FF97B185}"/>
              </a:ext>
            </a:extLst>
          </p:cNvPr>
          <p:cNvCxnSpPr>
            <a:cxnSpLocks/>
          </p:cNvCxnSpPr>
          <p:nvPr/>
        </p:nvCxnSpPr>
        <p:spPr>
          <a:xfrm>
            <a:off x="5497388" y="3033910"/>
            <a:ext cx="30624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19E7AF10-51DA-27E5-EE0A-F671F3E43302}"/>
              </a:ext>
            </a:extLst>
          </p:cNvPr>
          <p:cNvSpPr/>
          <p:nvPr/>
        </p:nvSpPr>
        <p:spPr>
          <a:xfrm>
            <a:off x="8424234" y="777022"/>
            <a:ext cx="1617685" cy="7173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Effect Estimation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C0303A1-5F66-1139-30E1-7FC0E724CA8E}"/>
                  </a:ext>
                </a:extLst>
              </p:cNvPr>
              <p:cNvSpPr txBox="1"/>
              <p:nvPr/>
            </p:nvSpPr>
            <p:spPr>
              <a:xfrm>
                <a:off x="5952396" y="3877212"/>
                <a:ext cx="1818318" cy="5232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</m:ctrlPr>
                        </m:sSubPr>
                        <m:e>
                          <m: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sz="1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mazon Ember Light" panose="020B0403020204020204" pitchFamily="34" charset="0"/>
                          <a:cs typeface="Amazon Ember Light" panose="020B0403020204020204" pitchFamily="34" charset="0"/>
                        </a:rPr>
                        <m:t>≔</m:t>
                      </m:r>
                      <m:sSub>
                        <m:sSubPr>
                          <m:ctrlP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</m:ctrlPr>
                        </m:sSubPr>
                        <m:e>
                          <m: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  <m:t>𝑓</m:t>
                          </m:r>
                        </m:e>
                        <m:sub>
                          <m: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sz="1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mazon Ember Light" panose="020B0403020204020204" pitchFamily="34" charset="0"/>
                          <a:cs typeface="Amazon Ember Light" panose="020B0403020204020204" pitchFamily="34" charset="0"/>
                        </a:rPr>
                        <m:t>(</m:t>
                      </m:r>
                      <m:r>
                        <a:rPr lang="de-DE" sz="1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mazon Ember Light" panose="020B0403020204020204" pitchFamily="34" charset="0"/>
                          <a:cs typeface="Amazon Ember Light" panose="020B0403020204020204" pitchFamily="34" charset="0"/>
                        </a:rPr>
                        <m:t>𝑃</m:t>
                      </m:r>
                      <m:sSub>
                        <m:sSubPr>
                          <m:ctrlP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</m:ctrlPr>
                        </m:sSubPr>
                        <m:e>
                          <m: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sz="1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mazon Ember Light" panose="020B0403020204020204" pitchFamily="34" charset="0"/>
                          <a:cs typeface="Amazon Ember Light" panose="020B0403020204020204" pitchFamily="34" charset="0"/>
                        </a:rPr>
                        <m:t>, </m:t>
                      </m:r>
                      <m:sSub>
                        <m:sSubPr>
                          <m:ctrlP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</m:ctrlPr>
                        </m:sSubPr>
                        <m:e>
                          <m: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  <m:t>𝑁</m:t>
                          </m:r>
                        </m:e>
                        <m:sub>
                          <m:r>
                            <a:rPr lang="de-DE" sz="1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  <m:t>𝑖</m:t>
                          </m:r>
                        </m:sub>
                      </m:sSub>
                      <m:r>
                        <a:rPr lang="de-DE" sz="1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Amazon Ember Light" panose="020B0403020204020204" pitchFamily="34" charset="0"/>
                          <a:cs typeface="Amazon Ember Light" panose="020B0403020204020204" pitchFamily="34" charset="0"/>
                        </a:rPr>
                        <m:t>)</m:t>
                      </m:r>
                    </m:oMath>
                  </m:oMathPara>
                </a14:m>
                <a:endParaRPr lang="en-US" sz="1400" i="1" dirty="0">
                  <a:solidFill>
                    <a:srgbClr val="000000"/>
                  </a:solidFill>
                  <a:latin typeface="Amazon Ember Light" panose="020B0403020204020204" pitchFamily="34" charset="0"/>
                  <a:ea typeface="Amazon Ember Light" panose="020B0403020204020204" pitchFamily="34" charset="0"/>
                  <a:cs typeface="Amazon Ember Light" panose="020B0403020204020204" pitchFamily="34" charset="0"/>
                </a:endParaRP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de-DE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mazon Ember Light" panose="020B0403020204020204" pitchFamily="34" charset="0"/>
                            <a:cs typeface="Amazon Ember Light" panose="020B0403020204020204" pitchFamily="34" charset="0"/>
                          </a:rPr>
                        </m:ctrlPr>
                      </m:sSubPr>
                      <m:e>
                        <m:r>
                          <a:rPr lang="de-DE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mazon Ember Light" panose="020B0403020204020204" pitchFamily="34" charset="0"/>
                            <a:cs typeface="Amazon Ember Light" panose="020B0403020204020204" pitchFamily="34" charset="0"/>
                          </a:rPr>
                          <m:t>𝑁</m:t>
                        </m:r>
                      </m:e>
                      <m:sub>
                        <m:r>
                          <a:rPr lang="de-DE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Amazon Ember Light" panose="020B0403020204020204" pitchFamily="34" charset="0"/>
                            <a:cs typeface="Amazon Ember Light" panose="020B0403020204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400" i="1" dirty="0">
                    <a:solidFill>
                      <a:srgbClr val="000000"/>
                    </a:solidFill>
                    <a:latin typeface="Amazon Ember Light" panose="020B0403020204020204" pitchFamily="34" charset="0"/>
                    <a:ea typeface="Amazon Ember Light" panose="020B0403020204020204" pitchFamily="34" charset="0"/>
                    <a:cs typeface="Amazon Ember Light" panose="020B0403020204020204" pitchFamily="34" charset="0"/>
                  </a:rPr>
                  <a:t>: </a:t>
                </a:r>
                <a:r>
                  <a:rPr lang="en-US" sz="1100" i="1" dirty="0">
                    <a:solidFill>
                      <a:srgbClr val="000000"/>
                    </a:solidFill>
                    <a:latin typeface="Amazon Ember Light" panose="020B0403020204020204" pitchFamily="34" charset="0"/>
                    <a:ea typeface="Amazon Ember Light" panose="020B0403020204020204" pitchFamily="34" charset="0"/>
                    <a:cs typeface="Amazon Ember Light" panose="020B0403020204020204" pitchFamily="34" charset="0"/>
                  </a:rPr>
                  <a:t>Unobserved noise</a:t>
                </a:r>
                <a:endParaRPr lang="en-US" sz="1400" i="1" dirty="0">
                  <a:latin typeface="Amazon Ember Light" panose="020B0403020204020204" pitchFamily="34" charset="0"/>
                  <a:ea typeface="Amazon Ember Light" panose="020B0403020204020204" pitchFamily="34" charset="0"/>
                  <a:cs typeface="Amazon Ember Light" panose="020B0403020204020204" pitchFamily="34" charset="0"/>
                </a:endParaRPr>
              </a:p>
            </p:txBody>
          </p:sp>
        </mc:Choice>
        <mc:Fallback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C0303A1-5F66-1139-30E1-7FC0E724CA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2396" y="3877212"/>
                <a:ext cx="1818318" cy="523220"/>
              </a:xfrm>
              <a:prstGeom prst="rect">
                <a:avLst/>
              </a:prstGeom>
              <a:blipFill>
                <a:blip r:embed="rId3"/>
                <a:stretch>
                  <a:fillRect b="-909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8491CDA6-B148-CCA9-7885-219E9BF3D1BE}"/>
              </a:ext>
            </a:extLst>
          </p:cNvPr>
          <p:cNvSpPr/>
          <p:nvPr/>
        </p:nvSpPr>
        <p:spPr>
          <a:xfrm>
            <a:off x="667512" y="3750985"/>
            <a:ext cx="2185060" cy="320040"/>
          </a:xfrm>
          <a:prstGeom prst="rect">
            <a:avLst/>
          </a:prstGeom>
          <a:solidFill>
            <a:srgbClr val="E57677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1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Distribution Change Attribution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557A8C-A1BA-5384-ACB0-A3E08C3AA909}"/>
              </a:ext>
            </a:extLst>
          </p:cNvPr>
          <p:cNvSpPr/>
          <p:nvPr/>
        </p:nvSpPr>
        <p:spPr>
          <a:xfrm>
            <a:off x="667512" y="2871899"/>
            <a:ext cx="2185060" cy="320040"/>
          </a:xfrm>
          <a:prstGeom prst="rect">
            <a:avLst/>
          </a:prstGeom>
          <a:solidFill>
            <a:srgbClr val="E6905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Interventions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292264-2F2B-1891-E2BE-551057F5D8C3}"/>
              </a:ext>
            </a:extLst>
          </p:cNvPr>
          <p:cNvSpPr/>
          <p:nvPr/>
        </p:nvSpPr>
        <p:spPr>
          <a:xfrm>
            <a:off x="667512" y="3291648"/>
            <a:ext cx="2185060" cy="320040"/>
          </a:xfrm>
          <a:prstGeom prst="rect">
            <a:avLst/>
          </a:prstGeom>
          <a:solidFill>
            <a:srgbClr val="E7905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Counterfactuals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C8D0B1D-2060-7BD7-6D3F-C016A06469AC}"/>
              </a:ext>
            </a:extLst>
          </p:cNvPr>
          <p:cNvSpPr/>
          <p:nvPr/>
        </p:nvSpPr>
        <p:spPr>
          <a:xfrm>
            <a:off x="667512" y="5010230"/>
            <a:ext cx="2185060" cy="320040"/>
          </a:xfrm>
          <a:prstGeom prst="rect">
            <a:avLst/>
          </a:prstGeom>
          <a:solidFill>
            <a:srgbClr val="F795E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Unit Change Attribution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837ED0D-C6B7-2A1B-CEC9-66B53C5769E0}"/>
              </a:ext>
            </a:extLst>
          </p:cNvPr>
          <p:cNvCxnSpPr>
            <a:cxnSpLocks/>
          </p:cNvCxnSpPr>
          <p:nvPr/>
        </p:nvCxnSpPr>
        <p:spPr>
          <a:xfrm>
            <a:off x="2851181" y="2185109"/>
            <a:ext cx="55778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8E626F5-AA33-D0F8-1A78-39422EC0C6AD}"/>
              </a:ext>
            </a:extLst>
          </p:cNvPr>
          <p:cNvCxnSpPr>
            <a:cxnSpLocks/>
          </p:cNvCxnSpPr>
          <p:nvPr/>
        </p:nvCxnSpPr>
        <p:spPr>
          <a:xfrm>
            <a:off x="7911072" y="2185109"/>
            <a:ext cx="51580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3C1F8BC-5011-8508-9288-A719A65D729C}"/>
              </a:ext>
            </a:extLst>
          </p:cNvPr>
          <p:cNvCxnSpPr>
            <a:cxnSpLocks/>
          </p:cNvCxnSpPr>
          <p:nvPr/>
        </p:nvCxnSpPr>
        <p:spPr>
          <a:xfrm>
            <a:off x="5494100" y="899533"/>
            <a:ext cx="30952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DE1ABEC-72FD-961C-BCCC-F947A82AA64C}"/>
              </a:ext>
            </a:extLst>
          </p:cNvPr>
          <p:cNvCxnSpPr>
            <a:cxnSpLocks/>
          </p:cNvCxnSpPr>
          <p:nvPr/>
        </p:nvCxnSpPr>
        <p:spPr>
          <a:xfrm flipV="1">
            <a:off x="2851181" y="899533"/>
            <a:ext cx="557784" cy="228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7FBA77CD-D078-495E-E2A7-91B17E7E5A1A}"/>
              </a:ext>
            </a:extLst>
          </p:cNvPr>
          <p:cNvCxnSpPr>
            <a:cxnSpLocks/>
          </p:cNvCxnSpPr>
          <p:nvPr/>
        </p:nvCxnSpPr>
        <p:spPr>
          <a:xfrm>
            <a:off x="2851181" y="3451668"/>
            <a:ext cx="55778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EB08C26-F58E-0448-2C78-E92B2098017B}"/>
              </a:ext>
            </a:extLst>
          </p:cNvPr>
          <p:cNvCxnSpPr>
            <a:cxnSpLocks/>
          </p:cNvCxnSpPr>
          <p:nvPr/>
        </p:nvCxnSpPr>
        <p:spPr>
          <a:xfrm>
            <a:off x="2851181" y="3031919"/>
            <a:ext cx="55778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1A08854-B240-03B7-46F6-3E30C8BBEBB7}"/>
              </a:ext>
            </a:extLst>
          </p:cNvPr>
          <p:cNvCxnSpPr>
            <a:cxnSpLocks/>
          </p:cNvCxnSpPr>
          <p:nvPr/>
        </p:nvCxnSpPr>
        <p:spPr>
          <a:xfrm>
            <a:off x="2851181" y="3911005"/>
            <a:ext cx="55778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D35AA20A-A5FB-3A25-5424-167111CB8A4A}"/>
              </a:ext>
            </a:extLst>
          </p:cNvPr>
          <p:cNvCxnSpPr>
            <a:cxnSpLocks/>
          </p:cNvCxnSpPr>
          <p:nvPr/>
        </p:nvCxnSpPr>
        <p:spPr>
          <a:xfrm>
            <a:off x="2851181" y="4330754"/>
            <a:ext cx="55778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D6FB1151-AFF0-00B5-8CE8-2544C7659573}"/>
              </a:ext>
            </a:extLst>
          </p:cNvPr>
          <p:cNvCxnSpPr>
            <a:cxnSpLocks/>
          </p:cNvCxnSpPr>
          <p:nvPr/>
        </p:nvCxnSpPr>
        <p:spPr>
          <a:xfrm>
            <a:off x="5494093" y="3451668"/>
            <a:ext cx="30229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83A91CA6-7135-1DD8-F7FF-A8E767290A8D}"/>
              </a:ext>
            </a:extLst>
          </p:cNvPr>
          <p:cNvCxnSpPr>
            <a:cxnSpLocks/>
          </p:cNvCxnSpPr>
          <p:nvPr/>
        </p:nvCxnSpPr>
        <p:spPr>
          <a:xfrm>
            <a:off x="5494100" y="3911005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7CAE6CB0-CDBB-6625-FE99-F911EF9D694F}"/>
              </a:ext>
            </a:extLst>
          </p:cNvPr>
          <p:cNvCxnSpPr>
            <a:cxnSpLocks/>
          </p:cNvCxnSpPr>
          <p:nvPr/>
        </p:nvCxnSpPr>
        <p:spPr>
          <a:xfrm>
            <a:off x="5494100" y="4328763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C1F08AD6-B12A-93FA-C0D5-BE5E3C96A42E}"/>
              </a:ext>
            </a:extLst>
          </p:cNvPr>
          <p:cNvCxnSpPr>
            <a:cxnSpLocks/>
            <a:stCxn id="28" idx="3"/>
          </p:cNvCxnSpPr>
          <p:nvPr/>
        </p:nvCxnSpPr>
        <p:spPr>
          <a:xfrm>
            <a:off x="2852572" y="4750501"/>
            <a:ext cx="2945564" cy="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D4B50829-F1F5-A00C-586C-CC3C1D63A352}"/>
              </a:ext>
            </a:extLst>
          </p:cNvPr>
          <p:cNvCxnSpPr>
            <a:cxnSpLocks/>
          </p:cNvCxnSpPr>
          <p:nvPr/>
        </p:nvCxnSpPr>
        <p:spPr>
          <a:xfrm>
            <a:off x="5494100" y="2186590"/>
            <a:ext cx="3095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D60029CA-65CA-C789-F8DF-620DB3AAC596}"/>
              </a:ext>
            </a:extLst>
          </p:cNvPr>
          <p:cNvCxnSpPr>
            <a:cxnSpLocks/>
          </p:cNvCxnSpPr>
          <p:nvPr/>
        </p:nvCxnSpPr>
        <p:spPr>
          <a:xfrm>
            <a:off x="7911072" y="3031919"/>
            <a:ext cx="49938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A7EB7341-B801-B42B-D9C3-E928025ADAFD}"/>
              </a:ext>
            </a:extLst>
          </p:cNvPr>
          <p:cNvCxnSpPr>
            <a:cxnSpLocks/>
          </p:cNvCxnSpPr>
          <p:nvPr/>
        </p:nvCxnSpPr>
        <p:spPr>
          <a:xfrm>
            <a:off x="7926694" y="3451483"/>
            <a:ext cx="48375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AF386AED-38C3-7111-57DC-836C3A7B4C4C}"/>
              </a:ext>
            </a:extLst>
          </p:cNvPr>
          <p:cNvCxnSpPr>
            <a:cxnSpLocks/>
          </p:cNvCxnSpPr>
          <p:nvPr/>
        </p:nvCxnSpPr>
        <p:spPr>
          <a:xfrm>
            <a:off x="7911072" y="3911005"/>
            <a:ext cx="51579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85B08399-56DA-BE6E-F267-BEDE7A87E676}"/>
              </a:ext>
            </a:extLst>
          </p:cNvPr>
          <p:cNvSpPr/>
          <p:nvPr/>
        </p:nvSpPr>
        <p:spPr>
          <a:xfrm>
            <a:off x="141619" y="738633"/>
            <a:ext cx="2805663" cy="803004"/>
          </a:xfrm>
          <a:prstGeom prst="rect">
            <a:avLst/>
          </a:prstGeom>
          <a:solidFill>
            <a:schemeClr val="tx1">
              <a:alpha val="2396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Effect estimation</a:t>
            </a:r>
          </a:p>
        </p:txBody>
      </p: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FB5FD686-886A-5307-0088-652149F29AC4}"/>
              </a:ext>
            </a:extLst>
          </p:cNvPr>
          <p:cNvCxnSpPr>
            <a:cxnSpLocks/>
          </p:cNvCxnSpPr>
          <p:nvPr/>
        </p:nvCxnSpPr>
        <p:spPr>
          <a:xfrm>
            <a:off x="7911072" y="4328763"/>
            <a:ext cx="51579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EB79565A-E7E1-BEF9-516D-7F8C33344B7B}"/>
              </a:ext>
            </a:extLst>
          </p:cNvPr>
          <p:cNvCxnSpPr>
            <a:cxnSpLocks/>
          </p:cNvCxnSpPr>
          <p:nvPr/>
        </p:nvCxnSpPr>
        <p:spPr>
          <a:xfrm>
            <a:off x="7911072" y="4750503"/>
            <a:ext cx="2243907" cy="14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09D6F2A4-70A5-7999-2B00-D1280C64309C}"/>
              </a:ext>
            </a:extLst>
          </p:cNvPr>
          <p:cNvSpPr/>
          <p:nvPr/>
        </p:nvSpPr>
        <p:spPr>
          <a:xfrm>
            <a:off x="10154979" y="2866965"/>
            <a:ext cx="1565925" cy="7447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Asking and Answering What-If Questions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BE8D0AF4-B2F4-9C5B-BF21-491046691907}"/>
              </a:ext>
            </a:extLst>
          </p:cNvPr>
          <p:cNvSpPr/>
          <p:nvPr/>
        </p:nvSpPr>
        <p:spPr>
          <a:xfrm>
            <a:off x="10154979" y="3750993"/>
            <a:ext cx="1565925" cy="1575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pPr algn="l"/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Root-Causing and Explaining Observed Effects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FDC1706-29E1-0532-213B-230B51CBC694}"/>
              </a:ext>
            </a:extLst>
          </p:cNvPr>
          <p:cNvSpPr/>
          <p:nvPr/>
        </p:nvSpPr>
        <p:spPr>
          <a:xfrm>
            <a:off x="10145840" y="777022"/>
            <a:ext cx="1612545" cy="1162456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r>
              <a:rPr lang="en-US" sz="11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Recommended</a:t>
            </a:r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:</a:t>
            </a:r>
          </a:p>
          <a:p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Refute estimation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121302F-8B84-A07C-1804-B5C1F8D9C79F}"/>
              </a:ext>
            </a:extLst>
          </p:cNvPr>
          <p:cNvSpPr/>
          <p:nvPr/>
        </p:nvSpPr>
        <p:spPr>
          <a:xfrm>
            <a:off x="8419924" y="2031627"/>
            <a:ext cx="1615049" cy="2453909"/>
          </a:xfrm>
          <a:prstGeom prst="rect">
            <a:avLst/>
          </a:prstGeom>
          <a:solidFill>
            <a:schemeClr val="tx1">
              <a:alpha val="5039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r>
              <a:rPr lang="en-US" sz="11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Recommended:</a:t>
            </a:r>
          </a:p>
          <a:p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Evaluate mechanisms and falsify graphical causal model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E82AC2F-903A-694E-4E0D-47DF7D6AA7FF}"/>
              </a:ext>
            </a:extLst>
          </p:cNvPr>
          <p:cNvCxnSpPr>
            <a:cxnSpLocks/>
          </p:cNvCxnSpPr>
          <p:nvPr/>
        </p:nvCxnSpPr>
        <p:spPr>
          <a:xfrm>
            <a:off x="10040112" y="3027755"/>
            <a:ext cx="10972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D0F1186D-72A5-B278-28E3-D0134F62139A}"/>
              </a:ext>
            </a:extLst>
          </p:cNvPr>
          <p:cNvCxnSpPr>
            <a:cxnSpLocks/>
          </p:cNvCxnSpPr>
          <p:nvPr/>
        </p:nvCxnSpPr>
        <p:spPr>
          <a:xfrm>
            <a:off x="2851181" y="1772672"/>
            <a:ext cx="55778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66968AC-A189-0571-8BCB-57181A26AB37}"/>
              </a:ext>
            </a:extLst>
          </p:cNvPr>
          <p:cNvCxnSpPr>
            <a:cxnSpLocks/>
          </p:cNvCxnSpPr>
          <p:nvPr/>
        </p:nvCxnSpPr>
        <p:spPr>
          <a:xfrm>
            <a:off x="10040112" y="3451483"/>
            <a:ext cx="10972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BEC7D5B-9994-500C-F9D8-3BE615DA1FF1}"/>
              </a:ext>
            </a:extLst>
          </p:cNvPr>
          <p:cNvCxnSpPr>
            <a:cxnSpLocks/>
          </p:cNvCxnSpPr>
          <p:nvPr/>
        </p:nvCxnSpPr>
        <p:spPr>
          <a:xfrm>
            <a:off x="10040112" y="3861996"/>
            <a:ext cx="10972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622CFED-E1E7-E1BB-B519-22B34278CBA2}"/>
              </a:ext>
            </a:extLst>
          </p:cNvPr>
          <p:cNvCxnSpPr>
            <a:cxnSpLocks/>
          </p:cNvCxnSpPr>
          <p:nvPr/>
        </p:nvCxnSpPr>
        <p:spPr>
          <a:xfrm>
            <a:off x="10040112" y="4248310"/>
            <a:ext cx="10972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D5E5BF6F-A8D0-0F9A-D6C1-B36B2253E30F}"/>
              </a:ext>
            </a:extLst>
          </p:cNvPr>
          <p:cNvCxnSpPr>
            <a:cxnSpLocks/>
          </p:cNvCxnSpPr>
          <p:nvPr/>
        </p:nvCxnSpPr>
        <p:spPr>
          <a:xfrm>
            <a:off x="5492485" y="1321564"/>
            <a:ext cx="31114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D7F8921-9123-9606-7B1C-79DC98471B14}"/>
              </a:ext>
            </a:extLst>
          </p:cNvPr>
          <p:cNvCxnSpPr>
            <a:cxnSpLocks/>
          </p:cNvCxnSpPr>
          <p:nvPr/>
        </p:nvCxnSpPr>
        <p:spPr>
          <a:xfrm>
            <a:off x="10040112" y="2189028"/>
            <a:ext cx="10972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49B8E600-29ED-F630-9839-56CC363B23B5}"/>
              </a:ext>
            </a:extLst>
          </p:cNvPr>
          <p:cNvSpPr/>
          <p:nvPr/>
        </p:nvSpPr>
        <p:spPr>
          <a:xfrm>
            <a:off x="667512" y="396079"/>
            <a:ext cx="2185060" cy="32004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Out-of-Distribution Prediction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BFC59CBD-C742-1801-010F-1DCA0BCE2BC8}"/>
              </a:ext>
            </a:extLst>
          </p:cNvPr>
          <p:cNvCxnSpPr>
            <a:cxnSpLocks/>
          </p:cNvCxnSpPr>
          <p:nvPr/>
        </p:nvCxnSpPr>
        <p:spPr>
          <a:xfrm>
            <a:off x="2851181" y="1321564"/>
            <a:ext cx="55778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EEDA033D-1D98-19EE-0DFB-63EF8A8E11E3}"/>
              </a:ext>
            </a:extLst>
          </p:cNvPr>
          <p:cNvSpPr/>
          <p:nvPr/>
        </p:nvSpPr>
        <p:spPr>
          <a:xfrm>
            <a:off x="8424234" y="396079"/>
            <a:ext cx="1617685" cy="32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r>
              <a:rPr lang="en-US" sz="12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Causal Prediction</a:t>
            </a:r>
          </a:p>
        </p:txBody>
      </p: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5279F17C-51AF-8AEA-7A5D-5264B10E394C}"/>
              </a:ext>
            </a:extLst>
          </p:cNvPr>
          <p:cNvCxnSpPr>
            <a:cxnSpLocks/>
          </p:cNvCxnSpPr>
          <p:nvPr/>
        </p:nvCxnSpPr>
        <p:spPr>
          <a:xfrm>
            <a:off x="10040112" y="1772672"/>
            <a:ext cx="10972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50F01B30-B0C9-4B21-6210-21FE63A4F530}"/>
              </a:ext>
            </a:extLst>
          </p:cNvPr>
          <p:cNvCxnSpPr>
            <a:cxnSpLocks/>
          </p:cNvCxnSpPr>
          <p:nvPr/>
        </p:nvCxnSpPr>
        <p:spPr>
          <a:xfrm flipV="1">
            <a:off x="10040112" y="904663"/>
            <a:ext cx="109728" cy="228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4" name="Rectangle 83">
            <a:extLst>
              <a:ext uri="{FF2B5EF4-FFF2-40B4-BE49-F238E27FC236}">
                <a16:creationId xmlns:a16="http://schemas.microsoft.com/office/drawing/2014/main" id="{03A8C156-29A0-2EB2-2498-6FFA11A673CD}"/>
              </a:ext>
            </a:extLst>
          </p:cNvPr>
          <p:cNvSpPr/>
          <p:nvPr/>
        </p:nvSpPr>
        <p:spPr>
          <a:xfrm>
            <a:off x="143842" y="1573969"/>
            <a:ext cx="2805663" cy="1231948"/>
          </a:xfrm>
          <a:prstGeom prst="rect">
            <a:avLst/>
          </a:prstGeom>
          <a:solidFill>
            <a:schemeClr val="tx1">
              <a:alpha val="2396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Quantify Causal Influence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12DD87C-864E-C5A3-A214-0CBB5B0A092C}"/>
              </a:ext>
            </a:extLst>
          </p:cNvPr>
          <p:cNvSpPr/>
          <p:nvPr/>
        </p:nvSpPr>
        <p:spPr>
          <a:xfrm>
            <a:off x="667512" y="1612652"/>
            <a:ext cx="2185060" cy="3200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Mediation Analysis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02A139C-4A6C-BAC4-0145-119997D931B9}"/>
              </a:ext>
            </a:extLst>
          </p:cNvPr>
          <p:cNvSpPr/>
          <p:nvPr/>
        </p:nvSpPr>
        <p:spPr>
          <a:xfrm>
            <a:off x="667512" y="2032401"/>
            <a:ext cx="2185060" cy="3200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Direct Arrow Strength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960EE630-A3A3-0B63-0244-9A7F7E8A464B}"/>
              </a:ext>
            </a:extLst>
          </p:cNvPr>
          <p:cNvSpPr/>
          <p:nvPr/>
        </p:nvSpPr>
        <p:spPr>
          <a:xfrm>
            <a:off x="667512" y="2452150"/>
            <a:ext cx="2185060" cy="3200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Intrinsic Causal Influence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ED6BE6E-4141-C785-9558-08726111928F}"/>
              </a:ext>
            </a:extLst>
          </p:cNvPr>
          <p:cNvSpPr/>
          <p:nvPr/>
        </p:nvSpPr>
        <p:spPr>
          <a:xfrm>
            <a:off x="8424233" y="1615303"/>
            <a:ext cx="1610739" cy="32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r>
              <a:rPr 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Quantify Natural Effect</a:t>
            </a:r>
          </a:p>
        </p:txBody>
      </p: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7293BE07-43B7-56A2-1659-B1DCA8EC8291}"/>
              </a:ext>
            </a:extLst>
          </p:cNvPr>
          <p:cNvCxnSpPr>
            <a:cxnSpLocks/>
          </p:cNvCxnSpPr>
          <p:nvPr/>
        </p:nvCxnSpPr>
        <p:spPr>
          <a:xfrm>
            <a:off x="2851181" y="2612170"/>
            <a:ext cx="55778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7AB335B8-E012-C431-CF0F-680C350DDEB7}"/>
              </a:ext>
            </a:extLst>
          </p:cNvPr>
          <p:cNvCxnSpPr>
            <a:cxnSpLocks/>
          </p:cNvCxnSpPr>
          <p:nvPr/>
        </p:nvCxnSpPr>
        <p:spPr>
          <a:xfrm>
            <a:off x="5494093" y="2610486"/>
            <a:ext cx="30229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746776C9-969E-5AC8-3CB9-8F880181AA34}"/>
              </a:ext>
            </a:extLst>
          </p:cNvPr>
          <p:cNvCxnSpPr>
            <a:cxnSpLocks/>
          </p:cNvCxnSpPr>
          <p:nvPr/>
        </p:nvCxnSpPr>
        <p:spPr>
          <a:xfrm>
            <a:off x="7911065" y="2610486"/>
            <a:ext cx="50576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1" name="Rectangle 170">
            <a:extLst>
              <a:ext uri="{FF2B5EF4-FFF2-40B4-BE49-F238E27FC236}">
                <a16:creationId xmlns:a16="http://schemas.microsoft.com/office/drawing/2014/main" id="{8B44AD9C-5FBA-2BC9-90E5-E7E6D8E247DD}"/>
              </a:ext>
            </a:extLst>
          </p:cNvPr>
          <p:cNvSpPr/>
          <p:nvPr/>
        </p:nvSpPr>
        <p:spPr>
          <a:xfrm>
            <a:off x="10154979" y="2027458"/>
            <a:ext cx="1575280" cy="7447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 anchorCtr="0"/>
          <a:lstStyle/>
          <a:p>
            <a:r>
              <a:rPr lang="en-US" sz="11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Quantify Arrow Strength and Intrinsic Influences</a:t>
            </a:r>
          </a:p>
        </p:txBody>
      </p:sp>
      <p:cxnSp>
        <p:nvCxnSpPr>
          <p:cNvPr id="173" name="Straight Arrow Connector 172">
            <a:extLst>
              <a:ext uri="{FF2B5EF4-FFF2-40B4-BE49-F238E27FC236}">
                <a16:creationId xmlns:a16="http://schemas.microsoft.com/office/drawing/2014/main" id="{D56D9563-63FA-DA11-0374-3CDD2E9809D4}"/>
              </a:ext>
            </a:extLst>
          </p:cNvPr>
          <p:cNvCxnSpPr>
            <a:cxnSpLocks/>
          </p:cNvCxnSpPr>
          <p:nvPr/>
        </p:nvCxnSpPr>
        <p:spPr>
          <a:xfrm flipV="1">
            <a:off x="10040112" y="2617416"/>
            <a:ext cx="109728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D9DE8C0E-CE87-520F-590A-66B60C06AAB2}"/>
                  </a:ext>
                </a:extLst>
              </p:cNvPr>
              <p:cNvSpPr txBox="1"/>
              <p:nvPr/>
            </p:nvSpPr>
            <p:spPr>
              <a:xfrm>
                <a:off x="5952396" y="2722653"/>
                <a:ext cx="1818318" cy="6151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400" i="1"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</m:ctrlPr>
                        </m:sSubPr>
                        <m:e>
                          <m:r>
                            <a:rPr lang="de-DE" sz="1400" i="1"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  <m:t>𝑃</m:t>
                          </m:r>
                        </m:e>
                        <m:sub>
                          <m:sSub>
                            <m:sSubPr>
                              <m:ctrlPr>
                                <a:rPr lang="de-DE" sz="1400" i="1">
                                  <a:latin typeface="Cambria Math" panose="02040503050406030204" pitchFamily="18" charset="0"/>
                                  <a:ea typeface="Amazon Ember Light" panose="020B0403020204020204" pitchFamily="34" charset="0"/>
                                  <a:cs typeface="Amazon Ember Light" panose="020B0403020204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400" i="1">
                                  <a:latin typeface="Cambria Math" panose="02040503050406030204" pitchFamily="18" charset="0"/>
                                  <a:ea typeface="Amazon Ember Light" panose="020B0403020204020204" pitchFamily="34" charset="0"/>
                                  <a:cs typeface="Amazon Ember Light" panose="020B0403020204020204" pitchFamily="34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de-DE" sz="1400" i="1">
                                  <a:latin typeface="Cambria Math" panose="02040503050406030204" pitchFamily="18" charset="0"/>
                                  <a:ea typeface="Amazon Ember Light" panose="020B0403020204020204" pitchFamily="34" charset="0"/>
                                  <a:cs typeface="Amazon Ember Light" panose="020B0403020204020204" pitchFamily="34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de-DE" sz="1400" i="1"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  <m:t>,…,</m:t>
                          </m:r>
                          <m:sSub>
                            <m:sSubPr>
                              <m:ctrlPr>
                                <a:rPr lang="de-DE" sz="1400" i="1">
                                  <a:latin typeface="Cambria Math" panose="02040503050406030204" pitchFamily="18" charset="0"/>
                                  <a:ea typeface="Amazon Ember Light" panose="020B0403020204020204" pitchFamily="34" charset="0"/>
                                  <a:cs typeface="Amazon Ember Light" panose="020B0403020204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400" i="1">
                                  <a:latin typeface="Cambria Math" panose="02040503050406030204" pitchFamily="18" charset="0"/>
                                  <a:ea typeface="Amazon Ember Light" panose="020B0403020204020204" pitchFamily="34" charset="0"/>
                                  <a:cs typeface="Amazon Ember Light" panose="020B0403020204020204" pitchFamily="34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de-DE" sz="1400" i="1">
                                  <a:latin typeface="Cambria Math" panose="02040503050406030204" pitchFamily="18" charset="0"/>
                                  <a:ea typeface="Amazon Ember Light" panose="020B0403020204020204" pitchFamily="34" charset="0"/>
                                  <a:cs typeface="Amazon Ember Light" panose="020B0403020204020204" pitchFamily="34" charset="0"/>
                                </a:rPr>
                                <m:t>𝑛</m:t>
                              </m:r>
                            </m:sub>
                          </m:sSub>
                        </m:sub>
                      </m:sSub>
                      <m:r>
                        <a:rPr lang="de-DE" sz="1400" i="1">
                          <a:latin typeface="Cambria Math" panose="02040503050406030204" pitchFamily="18" charset="0"/>
                          <a:ea typeface="Amazon Ember Light" panose="020B0403020204020204" pitchFamily="34" charset="0"/>
                          <a:cs typeface="Amazon Ember Light" panose="020B0403020204020204" pitchFamily="34" charset="0"/>
                        </a:rPr>
                        <m:t>=</m:t>
                      </m:r>
                      <m:nary>
                        <m:naryPr>
                          <m:chr m:val="∏"/>
                          <m:supHide m:val="on"/>
                          <m:ctrlPr>
                            <a:rPr lang="de-DE" sz="1400" i="1"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</m:ctrlPr>
                        </m:naryPr>
                        <m:sub>
                          <m:r>
                            <a:rPr lang="de-DE" sz="1400" i="1">
                              <a:latin typeface="Cambria Math" panose="02040503050406030204" pitchFamily="18" charset="0"/>
                              <a:ea typeface="Amazon Ember Light" panose="020B0403020204020204" pitchFamily="34" charset="0"/>
                              <a:cs typeface="Amazon Ember Light" panose="020B0403020204020204" pitchFamily="34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DE" sz="1400" i="1">
                                  <a:latin typeface="Cambria Math" panose="02040503050406030204" pitchFamily="18" charset="0"/>
                                  <a:ea typeface="Amazon Ember Light" panose="020B0403020204020204" pitchFamily="34" charset="0"/>
                                  <a:cs typeface="Amazon Ember Light" panose="020B0403020204020204" pitchFamily="34" charset="0"/>
                                </a:rPr>
                              </m:ctrlPr>
                            </m:sSubPr>
                            <m:e>
                              <m:r>
                                <a:rPr lang="de-DE" sz="1400" i="1">
                                  <a:latin typeface="Cambria Math" panose="02040503050406030204" pitchFamily="18" charset="0"/>
                                  <a:ea typeface="Amazon Ember Light" panose="020B0403020204020204" pitchFamily="34" charset="0"/>
                                  <a:cs typeface="Amazon Ember Light" panose="020B0403020204020204" pitchFamily="34" charset="0"/>
                                </a:rPr>
                                <m:t>𝑃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de-DE" sz="1400" i="1">
                                      <a:latin typeface="Cambria Math" panose="02040503050406030204" pitchFamily="18" charset="0"/>
                                      <a:ea typeface="Amazon Ember Light" panose="020B0403020204020204" pitchFamily="34" charset="0"/>
                                      <a:cs typeface="Amazon Ember Light" panose="020B0403020204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400" i="1">
                                      <a:latin typeface="Cambria Math" panose="02040503050406030204" pitchFamily="18" charset="0"/>
                                      <a:ea typeface="Amazon Ember Light" panose="020B0403020204020204" pitchFamily="34" charset="0"/>
                                      <a:cs typeface="Amazon Ember Light" panose="020B0403020204020204" pitchFamily="34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de-DE" sz="1400" i="1">
                                      <a:latin typeface="Cambria Math" panose="02040503050406030204" pitchFamily="18" charset="0"/>
                                      <a:ea typeface="Amazon Ember Light" panose="020B0403020204020204" pitchFamily="34" charset="0"/>
                                      <a:cs typeface="Amazon Ember Light" panose="020B0403020204020204" pitchFamily="34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de-DE" sz="1400" i="1">
                                  <a:latin typeface="Cambria Math" panose="02040503050406030204" pitchFamily="18" charset="0"/>
                                  <a:ea typeface="Amazon Ember Light" panose="020B0403020204020204" pitchFamily="34" charset="0"/>
                                  <a:cs typeface="Amazon Ember Light" panose="020B0403020204020204" pitchFamily="34" charset="0"/>
                                </a:rPr>
                                <m:t>|</m:t>
                              </m:r>
                              <m:sSub>
                                <m:sSubPr>
                                  <m:ctrlPr>
                                    <a:rPr lang="de-DE" sz="1400" i="1">
                                      <a:latin typeface="Cambria Math" panose="02040503050406030204" pitchFamily="18" charset="0"/>
                                      <a:ea typeface="Amazon Ember Light" panose="020B0403020204020204" pitchFamily="34" charset="0"/>
                                      <a:cs typeface="Amazon Ember Light" panose="020B0403020204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1400" i="1">
                                      <a:latin typeface="Cambria Math" panose="02040503050406030204" pitchFamily="18" charset="0"/>
                                      <a:ea typeface="Amazon Ember Light" panose="020B0403020204020204" pitchFamily="34" charset="0"/>
                                      <a:cs typeface="Amazon Ember Light" panose="020B0403020204020204" pitchFamily="34" charset="0"/>
                                    </a:rPr>
                                    <m:t>𝑃𝐴</m:t>
                                  </m:r>
                                </m:e>
                                <m:sub>
                                  <m:r>
                                    <a:rPr lang="de-DE" sz="1400" i="1">
                                      <a:latin typeface="Cambria Math" panose="02040503050406030204" pitchFamily="18" charset="0"/>
                                      <a:ea typeface="Amazon Ember Light" panose="020B0403020204020204" pitchFamily="34" charset="0"/>
                                      <a:cs typeface="Amazon Ember Light" panose="020B0403020204020204" pitchFamily="34" charset="0"/>
                                    </a:rPr>
                                    <m:t>𝑖</m:t>
                                  </m:r>
                                </m:sub>
                              </m:sSub>
                            </m:sub>
                          </m:sSub>
                        </m:e>
                      </m:nary>
                    </m:oMath>
                  </m:oMathPara>
                </a14:m>
                <a:endParaRPr lang="en-US" sz="1400" i="1" dirty="0">
                  <a:latin typeface="Amazon Ember Light" panose="020B0403020204020204" pitchFamily="34" charset="0"/>
                  <a:ea typeface="Amazon Ember Light" panose="020B0403020204020204" pitchFamily="34" charset="0"/>
                  <a:cs typeface="Amazon Ember Light" panose="020B0403020204020204" pitchFamily="34" charset="0"/>
                </a:endParaRPr>
              </a:p>
            </p:txBody>
          </p:sp>
        </mc:Choice>
        <mc:Fallback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D9DE8C0E-CE87-520F-590A-66B60C06AA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2396" y="2722653"/>
                <a:ext cx="1818318" cy="615168"/>
              </a:xfrm>
              <a:prstGeom prst="rect">
                <a:avLst/>
              </a:prstGeom>
              <a:blipFill>
                <a:blip r:embed="rId4"/>
                <a:stretch>
                  <a:fillRect t="-116000" b="-16600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8" name="TextBox 187">
            <a:extLst>
              <a:ext uri="{FF2B5EF4-FFF2-40B4-BE49-F238E27FC236}">
                <a16:creationId xmlns:a16="http://schemas.microsoft.com/office/drawing/2014/main" id="{0D3CB77C-5A1A-A094-E60E-B0CBB108E194}"/>
              </a:ext>
            </a:extLst>
          </p:cNvPr>
          <p:cNvSpPr txBox="1"/>
          <p:nvPr/>
        </p:nvSpPr>
        <p:spPr>
          <a:xfrm>
            <a:off x="5821734" y="3376691"/>
            <a:ext cx="2073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such as functional causal models: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0A27725F-8F61-0491-D2B6-A2E5A5A872BF}"/>
              </a:ext>
            </a:extLst>
          </p:cNvPr>
          <p:cNvSpPr txBox="1"/>
          <p:nvPr/>
        </p:nvSpPr>
        <p:spPr>
          <a:xfrm>
            <a:off x="5803628" y="4439303"/>
            <a:ext cx="2073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Together with a graph, this defines a GCM.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8684CD2-2D2E-8797-D6B4-DD5DAE4F361C}"/>
              </a:ext>
            </a:extLst>
          </p:cNvPr>
          <p:cNvSpPr/>
          <p:nvPr/>
        </p:nvSpPr>
        <p:spPr>
          <a:xfrm>
            <a:off x="667512" y="777257"/>
            <a:ext cx="2185060" cy="320040"/>
          </a:xfrm>
          <a:prstGeom prst="rect">
            <a:avLst/>
          </a:prstGeom>
          <a:solidFill>
            <a:srgbClr val="F48E8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Average Causal Effect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22FF41-7FAF-2EEE-BB8D-F4B68210D76C}"/>
              </a:ext>
            </a:extLst>
          </p:cNvPr>
          <p:cNvSpPr/>
          <p:nvPr/>
        </p:nvSpPr>
        <p:spPr>
          <a:xfrm>
            <a:off x="667512" y="1175289"/>
            <a:ext cx="2185060" cy="320040"/>
          </a:xfrm>
          <a:prstGeom prst="rect">
            <a:avLst/>
          </a:prstGeom>
          <a:solidFill>
            <a:srgbClr val="F48E8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Amazon Ember Light" panose="020B0403020204020204" pitchFamily="34" charset="0"/>
                <a:ea typeface="Amazon Ember Light" panose="020B0403020204020204" pitchFamily="34" charset="0"/>
                <a:cs typeface="Amazon Ember Light" panose="020B0403020204020204" pitchFamily="34" charset="0"/>
              </a:rPr>
              <a:t>Conditional Causal Effect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45E0D07-6BF5-A60B-C48F-73860CA609C0}"/>
              </a:ext>
            </a:extLst>
          </p:cNvPr>
          <p:cNvCxnSpPr>
            <a:cxnSpLocks/>
          </p:cNvCxnSpPr>
          <p:nvPr/>
        </p:nvCxnSpPr>
        <p:spPr>
          <a:xfrm flipV="1">
            <a:off x="10040112" y="1322420"/>
            <a:ext cx="109728" cy="228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CE657CB-794B-1759-B694-39137AD7F688}"/>
              </a:ext>
            </a:extLst>
          </p:cNvPr>
          <p:cNvCxnSpPr>
            <a:cxnSpLocks/>
          </p:cNvCxnSpPr>
          <p:nvPr/>
        </p:nvCxnSpPr>
        <p:spPr>
          <a:xfrm>
            <a:off x="2851181" y="558380"/>
            <a:ext cx="55778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589A4A42-7700-EF73-7A88-BEED2480B570}"/>
              </a:ext>
            </a:extLst>
          </p:cNvPr>
          <p:cNvCxnSpPr>
            <a:cxnSpLocks/>
          </p:cNvCxnSpPr>
          <p:nvPr/>
        </p:nvCxnSpPr>
        <p:spPr>
          <a:xfrm>
            <a:off x="5491014" y="1772672"/>
            <a:ext cx="30537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4E4304B4-75CA-63D5-01FC-B53160587115}"/>
              </a:ext>
            </a:extLst>
          </p:cNvPr>
          <p:cNvSpPr/>
          <p:nvPr/>
        </p:nvSpPr>
        <p:spPr>
          <a:xfrm>
            <a:off x="5804263" y="734045"/>
            <a:ext cx="2107439" cy="1225054"/>
          </a:xfrm>
          <a:prstGeom prst="rect">
            <a:avLst/>
          </a:prstGeom>
          <a:solidFill>
            <a:srgbClr val="00BDA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mazon Ember Light" panose="020B0403020204020204" pitchFamily="34" charset="0"/>
              <a:ea typeface="Amazon Ember Light" panose="020B0403020204020204" pitchFamily="34" charset="0"/>
              <a:cs typeface="Amazon Ember Light" panose="020B0403020204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A6C0DF-A767-96BF-E05C-7DBAD2A78D8B}"/>
              </a:ext>
            </a:extLst>
          </p:cNvPr>
          <p:cNvSpPr txBox="1"/>
          <p:nvPr/>
        </p:nvSpPr>
        <p:spPr>
          <a:xfrm>
            <a:off x="5852834" y="734044"/>
            <a:ext cx="2073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Identification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9F366F8B-E2A3-9FA1-BCA7-AC9F65A1E9E5}"/>
              </a:ext>
            </a:extLst>
          </p:cNvPr>
          <p:cNvCxnSpPr>
            <a:cxnSpLocks/>
          </p:cNvCxnSpPr>
          <p:nvPr/>
        </p:nvCxnSpPr>
        <p:spPr>
          <a:xfrm>
            <a:off x="7910668" y="1772672"/>
            <a:ext cx="51580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19E8075-0908-48EA-9365-1DD2F0F77EF9}"/>
              </a:ext>
            </a:extLst>
          </p:cNvPr>
          <p:cNvCxnSpPr>
            <a:cxnSpLocks/>
          </p:cNvCxnSpPr>
          <p:nvPr/>
        </p:nvCxnSpPr>
        <p:spPr>
          <a:xfrm>
            <a:off x="7909488" y="1321564"/>
            <a:ext cx="51580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9D4392C3-E118-B81B-EEF2-AAF0561B355B}"/>
              </a:ext>
            </a:extLst>
          </p:cNvPr>
          <p:cNvCxnSpPr>
            <a:cxnSpLocks/>
          </p:cNvCxnSpPr>
          <p:nvPr/>
        </p:nvCxnSpPr>
        <p:spPr>
          <a:xfrm>
            <a:off x="7909488" y="899533"/>
            <a:ext cx="51580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530282B4-98D2-860B-592B-9807D60D05AA}"/>
              </a:ext>
            </a:extLst>
          </p:cNvPr>
          <p:cNvCxnSpPr>
            <a:cxnSpLocks/>
            <a:endCxn id="64" idx="1"/>
          </p:cNvCxnSpPr>
          <p:nvPr/>
        </p:nvCxnSpPr>
        <p:spPr>
          <a:xfrm flipV="1">
            <a:off x="5488164" y="556099"/>
            <a:ext cx="2936070" cy="228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2" name="Graphic 71">
            <a:extLst>
              <a:ext uri="{FF2B5EF4-FFF2-40B4-BE49-F238E27FC236}">
                <a16:creationId xmlns:a16="http://schemas.microsoft.com/office/drawing/2014/main" id="{25888603-4A97-CA75-FA8F-F20B60251E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0385" y="1137470"/>
            <a:ext cx="1758528" cy="1383760"/>
          </a:xfrm>
          <a:prstGeom prst="rect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AE16D309-FF73-73CF-EB52-A15D597745FA}"/>
              </a:ext>
            </a:extLst>
          </p:cNvPr>
          <p:cNvSpPr txBox="1"/>
          <p:nvPr/>
        </p:nvSpPr>
        <p:spPr>
          <a:xfrm>
            <a:off x="3437754" y="2635219"/>
            <a:ext cx="2073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Based on domain knowledge or using causal discovery algorithms</a:t>
            </a:r>
            <a:br>
              <a:rPr lang="en-US" sz="12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12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(e.g., </a:t>
            </a:r>
            <a:r>
              <a:rPr lang="en-US" sz="1200" dirty="0" err="1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py</a:t>
            </a:r>
            <a:r>
              <a:rPr lang="en-US" sz="1200" dirty="0">
                <a:solidFill>
                  <a:schemeClr val="bg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-why/causal-learn).</a:t>
            </a:r>
          </a:p>
        </p:txBody>
      </p:sp>
      <p:pic>
        <p:nvPicPr>
          <p:cNvPr id="91" name="Graphic 90">
            <a:extLst>
              <a:ext uri="{FF2B5EF4-FFF2-40B4-BE49-F238E27FC236}">
                <a16:creationId xmlns:a16="http://schemas.microsoft.com/office/drawing/2014/main" id="{283BD297-2F40-AC99-ABB7-E876DB69D9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84434" y="1021982"/>
            <a:ext cx="1156021" cy="909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922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300</TotalTime>
  <Words>158</Words>
  <Application>Microsoft Macintosh PowerPoint</Application>
  <PresentationFormat>Custom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Amazon Ember</vt:lpstr>
      <vt:lpstr>Amazon Ember Light</vt:lpstr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Goetz</dc:creator>
  <cp:lastModifiedBy>Microsoft Office User</cp:lastModifiedBy>
  <cp:revision>45</cp:revision>
  <dcterms:created xsi:type="dcterms:W3CDTF">2023-03-22T14:05:24Z</dcterms:created>
  <dcterms:modified xsi:type="dcterms:W3CDTF">2023-11-28T16:52:33Z</dcterms:modified>
</cp:coreProperties>
</file>