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5E5"/>
    <a:srgbClr val="F795EA"/>
    <a:srgbClr val="F7AA68"/>
    <a:srgbClr val="E79056"/>
    <a:srgbClr val="E69054"/>
    <a:srgbClr val="E4774D"/>
    <a:srgbClr val="E57677"/>
    <a:srgbClr val="F48E8F"/>
    <a:srgbClr val="E4764C"/>
    <a:srgbClr val="F48D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20290"/>
    <p:restoredTop sz="94612"/>
  </p:normalViewPr>
  <p:slideViewPr>
    <p:cSldViewPr snapToGrid="0">
      <p:cViewPr varScale="1">
        <p:scale>
          <a:sx n="272" d="100"/>
          <a:sy n="272" d="100"/>
        </p:scale>
        <p:origin x="17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D6B6F-168C-EE4C-95D4-529D6D05C8A4}" type="datetimeFigureOut">
              <a:rPr lang="en-US" smtClean="0"/>
              <a:t>3/24/23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65A52E-6279-7349-9FDA-98D8C09F0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6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65A52E-6279-7349-9FDA-98D8C09F01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568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1D59F-56BD-45EE-0220-8D7874F69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0923AC-97EE-840E-6449-211E1A5191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1EE858-7B98-C024-38C7-C9AC676BB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88C07-2DA5-E779-F398-CB3EC37AE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337411-2068-21DB-2068-888416CD5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84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C3EB1-D306-983E-DFAB-DB80164DA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614829-FC54-834E-B46C-0A89FF0984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EFA3DC-37D6-FF03-37F3-36FCCD7B1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209F1-BEA3-C2F6-050B-F3B95258B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F47BA0-6E10-FB5D-D519-2F8281354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000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E312CB-CF64-0DC2-F95E-D14AFE6E6A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1A1D76-49CB-D9DE-68D3-39EB7E9F8C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1DAAC-910F-C6BC-9FBB-B6C47974C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A7128-2CCA-0B25-B32B-903977E5B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6473A-62E8-370B-4435-F80644A24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838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822EF-14BD-F740-99EF-A3AB7B190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7B8053-ED9E-C600-0422-14558AD103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44565-0CD3-EDC0-B37F-1A05DA950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214E2A-32C4-50B2-D263-DD2F2BE83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EE996-BEB3-7424-97AF-2984E3551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868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7C4B6-4EF9-624B-180B-CD2AC03B7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0F95C7-2C5A-827F-B9A5-492D999B1E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28080A-67A9-E904-CC68-0251AB7F0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4A261-D983-4C4A-3B38-0EB80D238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5B305-563D-B72B-FC4B-E08A4305F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86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61FC0-4F56-67B1-FD38-5C7702116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1ADE5-9407-5BD2-E00B-8E7FBFF6DE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C31C85-845C-E334-D491-F7071170C4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EA3E2E-FFCC-E561-6410-0F5CAB838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1683ED-70F0-552C-7A1B-71C35A0E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D42E3-9C6D-A972-D690-FC65FBC81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489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21C94-1BA2-A2FC-0FD4-35E5E21C9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3DF199-F656-10D3-B5BE-4BA3B7477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CFEA25-5934-8232-2A34-DBF16EA329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AEB111-AB93-830E-FA4F-C382B705FA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8A9131-E60C-BEE5-8FE0-5B2B51014A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522DAE-7C9A-8D14-7841-5403095F7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3A2FB3-BAA9-FDD2-0DE7-23B9B7C2B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E48151-8E82-81C7-FF1B-D43248F1D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882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D5B2C-D027-E77E-6A28-FC9B8AEE2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2920A8-C900-5978-540D-96A7B3B79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B7FD2C-08F1-0B64-F260-B762E00C4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4CF258-BD68-99CD-87B1-08596C623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959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E26EBF-0755-B6F7-92E3-CAD06A588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27CE00-DA34-781F-1B62-D0D765228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9B0C17-15A9-2336-3686-87B13FBA8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29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6F360-6EA9-E642-3022-2DF72B714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EAD8B-C043-E1D0-A83E-DAFE11CBA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F8D371-4DB4-9089-F503-BD894E565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D99E29-EC96-D7B8-5921-D78BEF58F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E9F694-AA27-12AF-0F17-2C0D0C741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540700-7FC9-EB9F-812B-CB01C3708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78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09D86-5629-7B21-7CA1-8F481F41F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4B6453-4513-939E-9909-6287A2861B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96DD3A-828D-0370-61D9-A4581AA0AD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D026E4-933F-FB01-B6D6-820BF7506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1D40F9-7285-DED0-993C-532F5FE2B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4D0F06-49DE-B04C-E223-AAF11AB31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49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C27456-34CD-3FB3-2A1C-4C239F692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BE9502-63D2-CF3F-7141-03A37A2CA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3210D-6277-FFD7-E2C5-0070F5FC5A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74301-D816-A348-AA4A-431BEC99E41A}" type="datetimeFigureOut">
              <a:rPr lang="en-US" smtClean="0"/>
              <a:t>3/24/23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DE3413-3390-E022-192E-2B4E104E50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3F462-A3D5-E888-9A87-3E90BC406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5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0CB5D2F-A3FC-0A7D-D2DA-3199ECCE3A4B}"/>
              </a:ext>
            </a:extLst>
          </p:cNvPr>
          <p:cNvSpPr/>
          <p:nvPr/>
        </p:nvSpPr>
        <p:spPr>
          <a:xfrm>
            <a:off x="191996" y="416694"/>
            <a:ext cx="3061452" cy="60852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D4E809-9E8D-A63B-D260-A1017C25FFD9}"/>
              </a:ext>
            </a:extLst>
          </p:cNvPr>
          <p:cNvSpPr txBox="1"/>
          <p:nvPr/>
        </p:nvSpPr>
        <p:spPr>
          <a:xfrm>
            <a:off x="342649" y="836558"/>
            <a:ext cx="2409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As a user, I’d like to perform: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9186E8-3AB0-BEB2-7B00-F6FD309594CA}"/>
              </a:ext>
            </a:extLst>
          </p:cNvPr>
          <p:cNvSpPr txBox="1"/>
          <p:nvPr/>
        </p:nvSpPr>
        <p:spPr>
          <a:xfrm>
            <a:off x="3738746" y="676896"/>
            <a:ext cx="1443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Modeling Steps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BE5EFA-1CC2-B8ED-CA19-C6A4AD39B8E2}"/>
              </a:ext>
            </a:extLst>
          </p:cNvPr>
          <p:cNvSpPr txBox="1"/>
          <p:nvPr/>
        </p:nvSpPr>
        <p:spPr>
          <a:xfrm>
            <a:off x="9377546" y="676896"/>
            <a:ext cx="8306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Chapter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466DC4-64A7-A919-910E-30C4A20D0615}"/>
              </a:ext>
            </a:extLst>
          </p:cNvPr>
          <p:cNvSpPr/>
          <p:nvPr/>
        </p:nvSpPr>
        <p:spPr>
          <a:xfrm>
            <a:off x="3431967" y="416695"/>
            <a:ext cx="4785757" cy="4992047"/>
          </a:xfrm>
          <a:prstGeom prst="rect">
            <a:avLst/>
          </a:prstGeom>
          <a:solidFill>
            <a:srgbClr val="E5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14E5B4D-B169-7A9D-5648-986FA00AF6A7}"/>
              </a:ext>
            </a:extLst>
          </p:cNvPr>
          <p:cNvSpPr/>
          <p:nvPr/>
        </p:nvSpPr>
        <p:spPr>
          <a:xfrm>
            <a:off x="3580409" y="1596252"/>
            <a:ext cx="2080190" cy="3676394"/>
          </a:xfrm>
          <a:prstGeom prst="rect">
            <a:avLst/>
          </a:prstGeom>
          <a:solidFill>
            <a:srgbClr val="008476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0D148F-9E2B-A9FC-115A-C677FDD60EF5}"/>
              </a:ext>
            </a:extLst>
          </p:cNvPr>
          <p:cNvSpPr/>
          <p:nvPr/>
        </p:nvSpPr>
        <p:spPr>
          <a:xfrm>
            <a:off x="8423840" y="416694"/>
            <a:ext cx="3602256" cy="6085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446376-AA4F-7DE2-30CB-B409EC595E8E}"/>
              </a:ext>
            </a:extLst>
          </p:cNvPr>
          <p:cNvSpPr/>
          <p:nvPr/>
        </p:nvSpPr>
        <p:spPr>
          <a:xfrm>
            <a:off x="5969929" y="2099954"/>
            <a:ext cx="2107439" cy="3172691"/>
          </a:xfrm>
          <a:prstGeom prst="rect">
            <a:avLst/>
          </a:prstGeom>
          <a:solidFill>
            <a:srgbClr val="00BDA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3218DD3-34BB-5D0F-88E2-ADDED48C843B}"/>
              </a:ext>
            </a:extLst>
          </p:cNvPr>
          <p:cNvSpPr/>
          <p:nvPr/>
        </p:nvSpPr>
        <p:spPr>
          <a:xfrm>
            <a:off x="307924" y="3206502"/>
            <a:ext cx="2805662" cy="873329"/>
          </a:xfrm>
          <a:prstGeom prst="rect">
            <a:avLst/>
          </a:prstGeom>
          <a:solidFill>
            <a:schemeClr val="tx1">
              <a:alpha val="2396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16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What if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D6EB94-02C5-4009-06ED-EC155B10630F}"/>
              </a:ext>
            </a:extLst>
          </p:cNvPr>
          <p:cNvSpPr txBox="1"/>
          <p:nvPr/>
        </p:nvSpPr>
        <p:spPr>
          <a:xfrm>
            <a:off x="3546821" y="621115"/>
            <a:ext cx="2323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Chapter:</a:t>
            </a:r>
          </a:p>
          <a:p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Modeling Causal Relations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6EFD83F-5DB6-2532-6F34-2CC4A013E71D}"/>
              </a:ext>
            </a:extLst>
          </p:cNvPr>
          <p:cNvSpPr/>
          <p:nvPr/>
        </p:nvSpPr>
        <p:spPr>
          <a:xfrm>
            <a:off x="307924" y="4164118"/>
            <a:ext cx="2805662" cy="2121723"/>
          </a:xfrm>
          <a:prstGeom prst="rect">
            <a:avLst/>
          </a:prstGeom>
          <a:solidFill>
            <a:schemeClr val="tx1">
              <a:alpha val="2396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36000" bIns="144000" rtlCol="0" anchor="t"/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Root Cause Analysis &amp;</a:t>
            </a:r>
          </a:p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Explanations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30D0A1-DBCE-DC14-FB69-44A3036B5EE5}"/>
              </a:ext>
            </a:extLst>
          </p:cNvPr>
          <p:cNvSpPr txBox="1"/>
          <p:nvPr/>
        </p:nvSpPr>
        <p:spPr>
          <a:xfrm>
            <a:off x="6122623" y="2238199"/>
            <a:ext cx="23161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Section:</a:t>
            </a:r>
          </a:p>
          <a:p>
            <a:r>
              <a:rPr lang="en-US" sz="1200" dirty="0">
                <a:solidFill>
                  <a:schemeClr val="bg1"/>
                </a:solidFill>
                <a:effectLst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Modeling cause-effect relationships with causal mechanisms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8684CD2-2D2E-8797-D6B4-DD5DAE4F361C}"/>
              </a:ext>
            </a:extLst>
          </p:cNvPr>
          <p:cNvSpPr/>
          <p:nvPr/>
        </p:nvSpPr>
        <p:spPr>
          <a:xfrm>
            <a:off x="819396" y="1596252"/>
            <a:ext cx="2185060" cy="1343300"/>
          </a:xfrm>
          <a:prstGeom prst="rect">
            <a:avLst/>
          </a:prstGeom>
          <a:solidFill>
            <a:srgbClr val="F48E8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Effect Estimation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1C235F1-2C20-3DF2-482F-AA02603AEB3B}"/>
              </a:ext>
            </a:extLst>
          </p:cNvPr>
          <p:cNvSpPr/>
          <p:nvPr/>
        </p:nvSpPr>
        <p:spPr>
          <a:xfrm>
            <a:off x="819396" y="5022406"/>
            <a:ext cx="2185060" cy="319444"/>
          </a:xfrm>
          <a:prstGeom prst="rect">
            <a:avLst/>
          </a:prstGeom>
          <a:solidFill>
            <a:srgbClr val="E5767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Outlier Attribution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22863A-5740-47BD-C150-A4190AF432BB}"/>
              </a:ext>
            </a:extLst>
          </p:cNvPr>
          <p:cNvSpPr txBox="1"/>
          <p:nvPr/>
        </p:nvSpPr>
        <p:spPr>
          <a:xfrm>
            <a:off x="3719309" y="1749640"/>
            <a:ext cx="174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Section:</a:t>
            </a:r>
          </a:p>
          <a:p>
            <a:r>
              <a:rPr lang="en-US" sz="12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Modeling causal graph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4831721-EEAE-6B88-470A-204A14D0E293}"/>
              </a:ext>
            </a:extLst>
          </p:cNvPr>
          <p:cNvSpPr txBox="1"/>
          <p:nvPr/>
        </p:nvSpPr>
        <p:spPr>
          <a:xfrm>
            <a:off x="8569619" y="621115"/>
            <a:ext cx="2177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Chapter:</a:t>
            </a:r>
          </a:p>
          <a:p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Performing Causal Tasks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8DD3873-FDD9-EDDB-C6F7-9C9E04E6B9B3}"/>
              </a:ext>
            </a:extLst>
          </p:cNvPr>
          <p:cNvSpPr/>
          <p:nvPr/>
        </p:nvSpPr>
        <p:spPr>
          <a:xfrm>
            <a:off x="819396" y="5456351"/>
            <a:ext cx="2185060" cy="323403"/>
          </a:xfrm>
          <a:prstGeom prst="rect">
            <a:avLst/>
          </a:prstGeom>
          <a:solidFill>
            <a:srgbClr val="F795E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Unit Change Attribution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89FF907-1CC0-1B4F-0057-4E205FF168F9}"/>
              </a:ext>
            </a:extLst>
          </p:cNvPr>
          <p:cNvCxnSpPr>
            <a:cxnSpLocks/>
          </p:cNvCxnSpPr>
          <p:nvPr/>
        </p:nvCxnSpPr>
        <p:spPr>
          <a:xfrm>
            <a:off x="3002053" y="5617818"/>
            <a:ext cx="730062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DDD5282-BF0E-10CC-29F3-57D3FF97B185}"/>
              </a:ext>
            </a:extLst>
          </p:cNvPr>
          <p:cNvCxnSpPr>
            <a:cxnSpLocks/>
          </p:cNvCxnSpPr>
          <p:nvPr/>
        </p:nvCxnSpPr>
        <p:spPr>
          <a:xfrm>
            <a:off x="5660394" y="3429793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19E7AF10-51DA-27E5-EE0A-F671F3E43302}"/>
              </a:ext>
            </a:extLst>
          </p:cNvPr>
          <p:cNvSpPr/>
          <p:nvPr/>
        </p:nvSpPr>
        <p:spPr>
          <a:xfrm>
            <a:off x="8593174" y="1596252"/>
            <a:ext cx="1615049" cy="1343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Section:</a:t>
            </a:r>
          </a:p>
          <a:p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Effect Estimation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C0303A1-5F66-1139-30E1-7FC0E724CA8E}"/>
              </a:ext>
            </a:extLst>
          </p:cNvPr>
          <p:cNvSpPr txBox="1"/>
          <p:nvPr/>
        </p:nvSpPr>
        <p:spPr>
          <a:xfrm>
            <a:off x="6582204" y="3757187"/>
            <a:ext cx="1023037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i="1" dirty="0">
                <a:solidFill>
                  <a:srgbClr val="000000"/>
                </a:solidFill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Y := f(X, N)</a:t>
            </a:r>
          </a:p>
          <a:p>
            <a:r>
              <a:rPr lang="en-US" sz="1400" i="1" dirty="0">
                <a:solidFill>
                  <a:srgbClr val="000000"/>
                </a:solidFill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N: Noise</a:t>
            </a:r>
            <a:endParaRPr lang="en-US" sz="1400" i="1" dirty="0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491CDA6-B148-CCA9-7885-219E9BF3D1BE}"/>
              </a:ext>
            </a:extLst>
          </p:cNvPr>
          <p:cNvSpPr/>
          <p:nvPr/>
        </p:nvSpPr>
        <p:spPr>
          <a:xfrm>
            <a:off x="819396" y="4633809"/>
            <a:ext cx="2185060" cy="319444"/>
          </a:xfrm>
          <a:prstGeom prst="rect">
            <a:avLst/>
          </a:prstGeom>
          <a:solidFill>
            <a:srgbClr val="E5767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Distribution Change Attribution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BC3589-E266-3AFD-464F-8C6795847DAE}"/>
              </a:ext>
            </a:extLst>
          </p:cNvPr>
          <p:cNvSpPr/>
          <p:nvPr/>
        </p:nvSpPr>
        <p:spPr>
          <a:xfrm>
            <a:off x="819396" y="4245214"/>
            <a:ext cx="2185060" cy="319444"/>
          </a:xfrm>
          <a:prstGeom prst="rect">
            <a:avLst/>
          </a:prstGeom>
          <a:solidFill>
            <a:srgbClr val="E4774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Quantify Causal Contributions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557A8C-A1BA-5384-ACB0-A3E08C3AA909}"/>
              </a:ext>
            </a:extLst>
          </p:cNvPr>
          <p:cNvSpPr/>
          <p:nvPr/>
        </p:nvSpPr>
        <p:spPr>
          <a:xfrm>
            <a:off x="819396" y="3289449"/>
            <a:ext cx="2185060" cy="319444"/>
          </a:xfrm>
          <a:prstGeom prst="rect">
            <a:avLst/>
          </a:prstGeom>
          <a:solidFill>
            <a:srgbClr val="E6905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Interventions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292264-2F2B-1891-E2BE-551057F5D8C3}"/>
              </a:ext>
            </a:extLst>
          </p:cNvPr>
          <p:cNvSpPr/>
          <p:nvPr/>
        </p:nvSpPr>
        <p:spPr>
          <a:xfrm>
            <a:off x="819396" y="3687931"/>
            <a:ext cx="2185060" cy="319444"/>
          </a:xfrm>
          <a:prstGeom prst="rect">
            <a:avLst/>
          </a:prstGeom>
          <a:solidFill>
            <a:srgbClr val="E7905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Counterfactuals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C8D0B1D-2060-7BD7-6D3F-C016A06469AC}"/>
              </a:ext>
            </a:extLst>
          </p:cNvPr>
          <p:cNvSpPr/>
          <p:nvPr/>
        </p:nvSpPr>
        <p:spPr>
          <a:xfrm>
            <a:off x="819396" y="5872590"/>
            <a:ext cx="2185060" cy="323403"/>
          </a:xfrm>
          <a:prstGeom prst="rect">
            <a:avLst/>
          </a:prstGeom>
          <a:solidFill>
            <a:srgbClr val="F795E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Feature Attribution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837ED0D-C6B7-2A1B-CEC9-66B53C5769E0}"/>
              </a:ext>
            </a:extLst>
          </p:cNvPr>
          <p:cNvCxnSpPr>
            <a:cxnSpLocks/>
          </p:cNvCxnSpPr>
          <p:nvPr/>
        </p:nvCxnSpPr>
        <p:spPr>
          <a:xfrm>
            <a:off x="3004456" y="2687582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8E626F5-AA33-D0F8-1A78-39422EC0C6AD}"/>
              </a:ext>
            </a:extLst>
          </p:cNvPr>
          <p:cNvCxnSpPr>
            <a:cxnSpLocks/>
          </p:cNvCxnSpPr>
          <p:nvPr/>
        </p:nvCxnSpPr>
        <p:spPr>
          <a:xfrm>
            <a:off x="8077368" y="2687582"/>
            <a:ext cx="51580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3" name="Group 92">
            <a:extLst>
              <a:ext uri="{FF2B5EF4-FFF2-40B4-BE49-F238E27FC236}">
                <a16:creationId xmlns:a16="http://schemas.microsoft.com/office/drawing/2014/main" id="{C702763C-C608-1191-27A1-0ECB01A8A061}"/>
              </a:ext>
            </a:extLst>
          </p:cNvPr>
          <p:cNvGrpSpPr/>
          <p:nvPr/>
        </p:nvGrpSpPr>
        <p:grpSpPr>
          <a:xfrm>
            <a:off x="4090802" y="2598564"/>
            <a:ext cx="941720" cy="1409057"/>
            <a:chOff x="4125528" y="2471242"/>
            <a:chExt cx="941720" cy="1409057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274F0D88-F8AF-7445-A901-66BC494DDB41}"/>
                </a:ext>
              </a:extLst>
            </p:cNvPr>
            <p:cNvSpPr/>
            <p:nvPr/>
          </p:nvSpPr>
          <p:spPr>
            <a:xfrm>
              <a:off x="4125528" y="3032597"/>
              <a:ext cx="291344" cy="291344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F7E6BCD6-20AC-C27E-16A4-DBDAA39C0CC5}"/>
                </a:ext>
              </a:extLst>
            </p:cNvPr>
            <p:cNvSpPr/>
            <p:nvPr/>
          </p:nvSpPr>
          <p:spPr>
            <a:xfrm>
              <a:off x="4775904" y="3032597"/>
              <a:ext cx="291344" cy="291344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ECBE4E21-D888-ED04-764B-DC9C7ABF93E4}"/>
                </a:ext>
              </a:extLst>
            </p:cNvPr>
            <p:cNvCxnSpPr>
              <a:stCxn id="37" idx="6"/>
              <a:endCxn id="38" idx="2"/>
            </p:cNvCxnSpPr>
            <p:nvPr/>
          </p:nvCxnSpPr>
          <p:spPr>
            <a:xfrm>
              <a:off x="4416872" y="3178269"/>
              <a:ext cx="359032" cy="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095E9FB-2D9A-365A-E56B-8BD27E6E7F63}"/>
                </a:ext>
              </a:extLst>
            </p:cNvPr>
            <p:cNvSpPr/>
            <p:nvPr/>
          </p:nvSpPr>
          <p:spPr>
            <a:xfrm>
              <a:off x="4125528" y="3588955"/>
              <a:ext cx="291344" cy="291344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endParaRP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90A97D50-976B-CE03-EC8B-E55287E828A0}"/>
                </a:ext>
              </a:extLst>
            </p:cNvPr>
            <p:cNvCxnSpPr>
              <a:cxnSpLocks/>
              <a:stCxn id="41" idx="7"/>
              <a:endCxn id="38" idx="3"/>
            </p:cNvCxnSpPr>
            <p:nvPr/>
          </p:nvCxnSpPr>
          <p:spPr>
            <a:xfrm flipV="1">
              <a:off x="4374206" y="3281275"/>
              <a:ext cx="444364" cy="350346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0612B07-AA28-32E3-0058-EE9FACF66F59}"/>
                </a:ext>
              </a:extLst>
            </p:cNvPr>
            <p:cNvSpPr/>
            <p:nvPr/>
          </p:nvSpPr>
          <p:spPr>
            <a:xfrm>
              <a:off x="4125528" y="2471242"/>
              <a:ext cx="291344" cy="291344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endParaRPr>
            </a:p>
          </p:txBody>
        </p: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D806F934-F62A-4D4E-5287-CF11F075BCF6}"/>
                </a:ext>
              </a:extLst>
            </p:cNvPr>
            <p:cNvCxnSpPr>
              <a:cxnSpLocks/>
              <a:stCxn id="39" idx="5"/>
              <a:endCxn id="38" idx="1"/>
            </p:cNvCxnSpPr>
            <p:nvPr/>
          </p:nvCxnSpPr>
          <p:spPr>
            <a:xfrm>
              <a:off x="4374206" y="2719920"/>
              <a:ext cx="444364" cy="355343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3C1F8BC-5011-8508-9288-A719A65D729C}"/>
              </a:ext>
            </a:extLst>
          </p:cNvPr>
          <p:cNvCxnSpPr>
            <a:cxnSpLocks/>
          </p:cNvCxnSpPr>
          <p:nvPr/>
        </p:nvCxnSpPr>
        <p:spPr>
          <a:xfrm>
            <a:off x="5660394" y="1864251"/>
            <a:ext cx="293278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DE1ABEC-72FD-961C-BCCC-F947A82AA64C}"/>
              </a:ext>
            </a:extLst>
          </p:cNvPr>
          <p:cNvCxnSpPr>
            <a:cxnSpLocks/>
          </p:cNvCxnSpPr>
          <p:nvPr/>
        </p:nvCxnSpPr>
        <p:spPr>
          <a:xfrm>
            <a:off x="3004456" y="1864251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FBA77CD-D078-495E-E2A7-91B17E7E5A1A}"/>
              </a:ext>
            </a:extLst>
          </p:cNvPr>
          <p:cNvCxnSpPr>
            <a:cxnSpLocks/>
          </p:cNvCxnSpPr>
          <p:nvPr/>
        </p:nvCxnSpPr>
        <p:spPr>
          <a:xfrm>
            <a:off x="3004456" y="3844674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EB08C26-F58E-0448-2C78-E92B2098017B}"/>
              </a:ext>
            </a:extLst>
          </p:cNvPr>
          <p:cNvCxnSpPr>
            <a:cxnSpLocks/>
          </p:cNvCxnSpPr>
          <p:nvPr/>
        </p:nvCxnSpPr>
        <p:spPr>
          <a:xfrm>
            <a:off x="3004456" y="3429000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1A08854-B240-03B7-46F6-3E30C8BBEBB7}"/>
              </a:ext>
            </a:extLst>
          </p:cNvPr>
          <p:cNvCxnSpPr>
            <a:cxnSpLocks/>
          </p:cNvCxnSpPr>
          <p:nvPr/>
        </p:nvCxnSpPr>
        <p:spPr>
          <a:xfrm>
            <a:off x="3002476" y="4396624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D35AA20A-A5FB-3A25-5424-167111CB8A4A}"/>
              </a:ext>
            </a:extLst>
          </p:cNvPr>
          <p:cNvCxnSpPr>
            <a:cxnSpLocks/>
          </p:cNvCxnSpPr>
          <p:nvPr/>
        </p:nvCxnSpPr>
        <p:spPr>
          <a:xfrm>
            <a:off x="3000496" y="4786529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BF36843D-F02D-4CF9-50CA-E49F280083A8}"/>
              </a:ext>
            </a:extLst>
          </p:cNvPr>
          <p:cNvCxnSpPr>
            <a:cxnSpLocks/>
          </p:cNvCxnSpPr>
          <p:nvPr/>
        </p:nvCxnSpPr>
        <p:spPr>
          <a:xfrm>
            <a:off x="2998516" y="5176434"/>
            <a:ext cx="5759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D6FB1151-AFF0-00B5-8CE8-2544C7659573}"/>
              </a:ext>
            </a:extLst>
          </p:cNvPr>
          <p:cNvCxnSpPr>
            <a:cxnSpLocks/>
          </p:cNvCxnSpPr>
          <p:nvPr/>
        </p:nvCxnSpPr>
        <p:spPr>
          <a:xfrm>
            <a:off x="5660394" y="3816108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83A91CA6-7135-1DD8-F7FF-A8E767290A8D}"/>
              </a:ext>
            </a:extLst>
          </p:cNvPr>
          <p:cNvCxnSpPr>
            <a:cxnSpLocks/>
          </p:cNvCxnSpPr>
          <p:nvPr/>
        </p:nvCxnSpPr>
        <p:spPr>
          <a:xfrm>
            <a:off x="5660394" y="4364468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7CAE6CB0-CDBB-6625-FE99-F911EF9D694F}"/>
              </a:ext>
            </a:extLst>
          </p:cNvPr>
          <p:cNvCxnSpPr>
            <a:cxnSpLocks/>
          </p:cNvCxnSpPr>
          <p:nvPr/>
        </p:nvCxnSpPr>
        <p:spPr>
          <a:xfrm>
            <a:off x="5660394" y="4750783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C1F08AD6-B12A-93FA-C0D5-BE5E3C96A42E}"/>
              </a:ext>
            </a:extLst>
          </p:cNvPr>
          <p:cNvCxnSpPr>
            <a:cxnSpLocks/>
          </p:cNvCxnSpPr>
          <p:nvPr/>
        </p:nvCxnSpPr>
        <p:spPr>
          <a:xfrm>
            <a:off x="5660394" y="5137098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D4B50829-F1F5-A00C-586C-CC3C1D63A352}"/>
              </a:ext>
            </a:extLst>
          </p:cNvPr>
          <p:cNvCxnSpPr>
            <a:cxnSpLocks/>
          </p:cNvCxnSpPr>
          <p:nvPr/>
        </p:nvCxnSpPr>
        <p:spPr>
          <a:xfrm>
            <a:off x="5660394" y="2689063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31F4A837-4E42-6042-5001-7EC4E0D6326C}"/>
              </a:ext>
            </a:extLst>
          </p:cNvPr>
          <p:cNvCxnSpPr>
            <a:cxnSpLocks/>
          </p:cNvCxnSpPr>
          <p:nvPr/>
        </p:nvCxnSpPr>
        <p:spPr>
          <a:xfrm>
            <a:off x="2992407" y="6024863"/>
            <a:ext cx="731027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D60029CA-65CA-C789-F8DF-620DB3AAC596}"/>
              </a:ext>
            </a:extLst>
          </p:cNvPr>
          <p:cNvCxnSpPr>
            <a:cxnSpLocks/>
          </p:cNvCxnSpPr>
          <p:nvPr/>
        </p:nvCxnSpPr>
        <p:spPr>
          <a:xfrm>
            <a:off x="8093006" y="3431718"/>
            <a:ext cx="50016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A7EB7341-B801-B42B-D9C3-E928025ADAFD}"/>
              </a:ext>
            </a:extLst>
          </p:cNvPr>
          <p:cNvCxnSpPr>
            <a:cxnSpLocks/>
          </p:cNvCxnSpPr>
          <p:nvPr/>
        </p:nvCxnSpPr>
        <p:spPr>
          <a:xfrm>
            <a:off x="8093006" y="3818033"/>
            <a:ext cx="50016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AF386AED-38C3-7111-57DC-836C3A7B4C4C}"/>
              </a:ext>
            </a:extLst>
          </p:cNvPr>
          <p:cNvCxnSpPr>
            <a:cxnSpLocks/>
          </p:cNvCxnSpPr>
          <p:nvPr/>
        </p:nvCxnSpPr>
        <p:spPr>
          <a:xfrm>
            <a:off x="8093006" y="4366393"/>
            <a:ext cx="50016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FB5FD686-886A-5307-0088-652149F29AC4}"/>
              </a:ext>
            </a:extLst>
          </p:cNvPr>
          <p:cNvCxnSpPr>
            <a:cxnSpLocks/>
          </p:cNvCxnSpPr>
          <p:nvPr/>
        </p:nvCxnSpPr>
        <p:spPr>
          <a:xfrm>
            <a:off x="8093006" y="4752708"/>
            <a:ext cx="50016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EB79565A-E7E1-BEF9-516D-7F8C33344B7B}"/>
              </a:ext>
            </a:extLst>
          </p:cNvPr>
          <p:cNvCxnSpPr>
            <a:cxnSpLocks/>
          </p:cNvCxnSpPr>
          <p:nvPr/>
        </p:nvCxnSpPr>
        <p:spPr>
          <a:xfrm>
            <a:off x="8093006" y="5139023"/>
            <a:ext cx="50016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09D6F2A4-70A5-7999-2B00-D1280C64309C}"/>
              </a:ext>
            </a:extLst>
          </p:cNvPr>
          <p:cNvSpPr/>
          <p:nvPr/>
        </p:nvSpPr>
        <p:spPr>
          <a:xfrm>
            <a:off x="10304326" y="3140482"/>
            <a:ext cx="1582873" cy="939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Section:</a:t>
            </a:r>
          </a:p>
          <a:p>
            <a:r>
              <a:rPr lang="en-US" sz="1200" dirty="0">
                <a:effectLst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Asking and Answering What-If Questions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BE8D0AF4-B2F4-9C5B-BF21-491046691907}"/>
              </a:ext>
            </a:extLst>
          </p:cNvPr>
          <p:cNvSpPr/>
          <p:nvPr/>
        </p:nvSpPr>
        <p:spPr>
          <a:xfrm>
            <a:off x="10304326" y="4164118"/>
            <a:ext cx="1582873" cy="21217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Section:</a:t>
            </a:r>
          </a:p>
          <a:p>
            <a:pPr algn="l"/>
            <a:r>
              <a:rPr lang="en-US" sz="1200" dirty="0">
                <a:effectLst/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Root-Causing and Explaining Observed Effects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FDC1706-29E1-0532-213B-230B51CBC694}"/>
              </a:ext>
            </a:extLst>
          </p:cNvPr>
          <p:cNvSpPr/>
          <p:nvPr/>
        </p:nvSpPr>
        <p:spPr>
          <a:xfrm>
            <a:off x="10309635" y="1596252"/>
            <a:ext cx="1615049" cy="13433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US" sz="11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Optional Validation</a:t>
            </a:r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:</a:t>
            </a:r>
          </a:p>
          <a:p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Refute estimation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8BD12F3-6AAF-31C2-A683-E28F9D46EDEF}"/>
              </a:ext>
            </a:extLst>
          </p:cNvPr>
          <p:cNvCxnSpPr>
            <a:cxnSpLocks/>
          </p:cNvCxnSpPr>
          <p:nvPr/>
        </p:nvCxnSpPr>
        <p:spPr>
          <a:xfrm>
            <a:off x="10208223" y="1864251"/>
            <a:ext cx="10141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3121302F-8B84-A07C-1804-B5C1F8D9C79F}"/>
              </a:ext>
            </a:extLst>
          </p:cNvPr>
          <p:cNvSpPr/>
          <p:nvPr/>
        </p:nvSpPr>
        <p:spPr>
          <a:xfrm>
            <a:off x="8586219" y="3136967"/>
            <a:ext cx="1615049" cy="2204884"/>
          </a:xfrm>
          <a:prstGeom prst="rect">
            <a:avLst/>
          </a:prstGeom>
          <a:solidFill>
            <a:schemeClr val="tx1">
              <a:alpha val="5039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r>
              <a:rPr lang="en-US" sz="11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Optional Validation:</a:t>
            </a:r>
          </a:p>
          <a:p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Refute estimation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E82AC2F-903A-694E-4E0D-47DF7D6AA7FF}"/>
              </a:ext>
            </a:extLst>
          </p:cNvPr>
          <p:cNvCxnSpPr>
            <a:cxnSpLocks/>
          </p:cNvCxnSpPr>
          <p:nvPr/>
        </p:nvCxnSpPr>
        <p:spPr>
          <a:xfrm>
            <a:off x="10208223" y="3413568"/>
            <a:ext cx="10141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66968AC-A189-0571-8BCB-57181A26AB37}"/>
              </a:ext>
            </a:extLst>
          </p:cNvPr>
          <p:cNvCxnSpPr>
            <a:cxnSpLocks/>
          </p:cNvCxnSpPr>
          <p:nvPr/>
        </p:nvCxnSpPr>
        <p:spPr>
          <a:xfrm>
            <a:off x="10208223" y="3816108"/>
            <a:ext cx="10141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BEC7D5B-9994-500C-F9D8-3BE615DA1FF1}"/>
              </a:ext>
            </a:extLst>
          </p:cNvPr>
          <p:cNvCxnSpPr>
            <a:cxnSpLocks/>
          </p:cNvCxnSpPr>
          <p:nvPr/>
        </p:nvCxnSpPr>
        <p:spPr>
          <a:xfrm>
            <a:off x="10204770" y="4364468"/>
            <a:ext cx="10141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622CFED-E1E7-E1BB-B519-22B34278CBA2}"/>
              </a:ext>
            </a:extLst>
          </p:cNvPr>
          <p:cNvCxnSpPr>
            <a:cxnSpLocks/>
          </p:cNvCxnSpPr>
          <p:nvPr/>
        </p:nvCxnSpPr>
        <p:spPr>
          <a:xfrm>
            <a:off x="10208223" y="4750783"/>
            <a:ext cx="10141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51600D1-68AF-8FEB-EB7B-96D1AD97C36E}"/>
              </a:ext>
            </a:extLst>
          </p:cNvPr>
          <p:cNvCxnSpPr>
            <a:cxnSpLocks/>
          </p:cNvCxnSpPr>
          <p:nvPr/>
        </p:nvCxnSpPr>
        <p:spPr>
          <a:xfrm>
            <a:off x="10201268" y="5092787"/>
            <a:ext cx="10141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3922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99</Words>
  <Application>Microsoft Macintosh PowerPoint</Application>
  <PresentationFormat>Widescreen</PresentationFormat>
  <Paragraphs>35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Amazon Ember</vt:lpstr>
      <vt:lpstr>Amazon Ember Light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Goetz</dc:creator>
  <cp:lastModifiedBy>Microsoft Office User</cp:lastModifiedBy>
  <cp:revision>18</cp:revision>
  <dcterms:created xsi:type="dcterms:W3CDTF">2023-03-22T14:05:24Z</dcterms:created>
  <dcterms:modified xsi:type="dcterms:W3CDTF">2023-03-24T18:33:23Z</dcterms:modified>
</cp:coreProperties>
</file>