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8"/>
    <p:restoredTop sz="94671"/>
  </p:normalViewPr>
  <p:slideViewPr>
    <p:cSldViewPr snapToGrid="0" snapToObjects="1">
      <p:cViewPr>
        <p:scale>
          <a:sx n="150" d="100"/>
          <a:sy n="150" d="100"/>
        </p:scale>
        <p:origin x="952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D3E49-C68E-9E48-B038-C56787827638}" type="datetimeFigureOut">
              <a:rPr lang="en-US" smtClean="0"/>
              <a:t>3/23/26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E8DA1-ACD9-5744-8F8D-413A54B447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25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03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3716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6366F1"/>
                </a:solidFill>
                <a:latin typeface="Calibri"/>
              </a:defRPr>
            </a:pPr>
            <a:r>
              <a:t>Dobby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246888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1A1A2E"/>
                </a:solidFill>
                <a:latin typeface="Calibri"/>
              </a:defRPr>
            </a:pPr>
            <a:r>
              <a:rPr dirty="0"/>
              <a:t>A Distributed Meta-Agent Orchestrator for Research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47472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4A5568"/>
                </a:solidFill>
                <a:latin typeface="Calibri"/>
              </a:defRPr>
            </a:pPr>
            <a:r>
              <a:t>From one agent on one machine → parallel agents across your entire infrastructure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502920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4A5568"/>
                </a:solidFill>
                <a:latin typeface="Calibri"/>
              </a:defRPr>
            </a:pPr>
            <a:r>
              <a:t>Simon Yu  ·  March 2026</a:t>
            </a:r>
          </a:p>
        </p:txBody>
      </p:sp>
      <p:pic>
        <p:nvPicPr>
          <p:cNvPr id="6" name="Picture 5" descr="dobb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3931920"/>
            <a:ext cx="109728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What's Next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6366F1"/>
                </a:solidFill>
                <a:latin typeface="Calibri"/>
              </a:defRPr>
            </a:pPr>
            <a:r>
              <a:t>High Priority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347472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🖼️  Image generation — Gemini API / diagrams on demand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📊  Presentation builder — auto-generate slides from results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📅  Calendar integration — deadline reminders, scheduling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0559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B82F6"/>
                </a:solidFill>
                <a:latin typeface="Calibri"/>
              </a:defRPr>
            </a:pPr>
            <a: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80559" y="2011680"/>
            <a:ext cx="347472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⚡  Parallel spoke execution — multiple agents per machine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🧠  Smart task routing — auto-select machine by requirements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💬  Dashboard chat — ask questions with project context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0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2C55E"/>
                </a:solidFill>
                <a:latin typeface="Calibri"/>
              </a:defRPr>
            </a:pPr>
            <a:r>
              <a:t>Scale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0" y="2011680"/>
            <a:ext cx="347472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👥  Multi-user support — shared dashboard, role-based access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🔄  Agent collaboration — agents working together on tasks</a:t>
            </a:r>
          </a:p>
          <a:p>
            <a:pPr>
              <a:spcAft>
                <a:spcPts val="600"/>
              </a:spcAft>
              <a:defRPr sz="1300">
                <a:solidFill>
                  <a:srgbClr val="4A5568"/>
                </a:solidFill>
                <a:latin typeface="Calibri"/>
              </a:defRPr>
            </a:pPr>
            <a:r>
              <a:t>📱  Mobile app — push notifications, quick actions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Summary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371600" y="1371600"/>
            <a:ext cx="9144000" cy="1097280"/>
          </a:xfrm>
          <a:prstGeom prst="roundRect">
            <a:avLst/>
          </a:prstGeom>
          <a:solidFill>
            <a:srgbClr val="EEF2FF"/>
          </a:solidFill>
          <a:ln w="25400">
            <a:solidFill>
              <a:srgbClr val="636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645920" y="1508760"/>
            <a:ext cx="86868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6366F1"/>
                </a:solidFill>
                <a:latin typeface="Calibri"/>
              </a:defRPr>
            </a:pPr>
            <a:r>
              <a:t>Claude Code is the engineer.</a:t>
            </a:r>
            <a:br/>
            <a:r>
              <a:t>Dobby is the engineering manager.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926080"/>
            <a:ext cx="914400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Distributed execution across N machines (Mac, EC2 GPU, HPC cluster)</a:t>
            </a:r>
          </a:p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Always-on VPS hub — submit from Slack, MCP, CLI, anywhere</a:t>
            </a:r>
          </a:p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Plan → Approve → Execute — right level of autonomy</a:t>
            </a:r>
          </a:p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Self-healing overnight runs — catches failures, auto-debugs</a:t>
            </a:r>
          </a:p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Full observability — dashboard, Flow view, utilization tracking</a:t>
            </a:r>
          </a:p>
          <a:p>
            <a:pPr>
              <a:spcAft>
                <a:spcPts val="600"/>
              </a:spcAft>
              <a:defRPr sz="1600">
                <a:solidFill>
                  <a:srgbClr val="1A1A2E"/>
                </a:solidFill>
                <a:latin typeface="Calibri"/>
              </a:defRPr>
            </a:pPr>
            <a:r>
              <a:t>✅  Backend-agnostic — Claude Code + Codex on same task queue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566928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B82F6"/>
                </a:solidFill>
                <a:latin typeface="Calibri"/>
              </a:defRPr>
            </a:pPr>
            <a:r>
              <a:t>🔗  github.com/simonucl/dobby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A91A00-80D1-2918-B07F-32119EF44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237" y="2990849"/>
            <a:ext cx="15335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59D7EBE-A376-6850-9ADA-697CDFE3590C}"/>
              </a:ext>
            </a:extLst>
          </p:cNvPr>
          <p:cNvGrpSpPr/>
          <p:nvPr/>
        </p:nvGrpSpPr>
        <p:grpSpPr>
          <a:xfrm>
            <a:off x="8565957" y="387514"/>
            <a:ext cx="3563663" cy="1976628"/>
            <a:chOff x="670009" y="4460374"/>
            <a:chExt cx="4105890" cy="220712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B08E4D7-BA8F-2085-5A9D-41DFB18B74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5254" y="4460374"/>
              <a:ext cx="675146" cy="675146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4C0B752-BEAA-43DE-489C-950F4B7E5DDD}"/>
                </a:ext>
              </a:extLst>
            </p:cNvPr>
            <p:cNvGrpSpPr/>
            <p:nvPr/>
          </p:nvGrpSpPr>
          <p:grpSpPr>
            <a:xfrm>
              <a:off x="670009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D206669-2300-C6EE-351A-5EE9F430FCFB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7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60627BB4-6649-5B83-CD08-A1E3CB47904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2">
                  <a:extLst>
                    <a:ext uri="{FF2B5EF4-FFF2-40B4-BE49-F238E27FC236}">
                      <a16:creationId xmlns:a16="http://schemas.microsoft.com/office/drawing/2014/main" id="{4D6EA7D3-647F-FD01-4CB5-29A93E76D11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1EA88E8-52A9-CFBA-D35D-6E1C5C72EB23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1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52002A1-8D85-CC2D-A2C6-8FCD64AF8645}"/>
                </a:ext>
              </a:extLst>
            </p:cNvPr>
            <p:cNvGrpSpPr/>
            <p:nvPr/>
          </p:nvGrpSpPr>
          <p:grpSpPr>
            <a:xfrm>
              <a:off x="2310750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5BEA3C45-DEAC-786B-AA57-F666F836F31C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3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ABE83510-1D45-C420-BCEF-DF08D81A3D1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" name="Picture 2">
                  <a:extLst>
                    <a:ext uri="{FF2B5EF4-FFF2-40B4-BE49-F238E27FC236}">
                      <a16:creationId xmlns:a16="http://schemas.microsoft.com/office/drawing/2014/main" id="{2DCC7D6D-B209-107D-39AA-016A9042374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650E7A3-E8AF-DD0E-ACD2-8660A7739DA3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6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2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7F22D63-894A-2908-4E52-B8CFF148700A}"/>
                </a:ext>
              </a:extLst>
            </p:cNvPr>
            <p:cNvGrpSpPr/>
            <p:nvPr/>
          </p:nvGrpSpPr>
          <p:grpSpPr>
            <a:xfrm>
              <a:off x="3671748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0588FD4-9169-7416-2A20-C144047484A9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19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A44EAE55-403E-CDAF-2FC5-46AA594235D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" name="Picture 2">
                  <a:extLst>
                    <a:ext uri="{FF2B5EF4-FFF2-40B4-BE49-F238E27FC236}">
                      <a16:creationId xmlns:a16="http://schemas.microsoft.com/office/drawing/2014/main" id="{0387F5C7-6CC5-D181-3BC7-02D0C6BB351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A1D1041-3B17-2272-F261-4F390A331960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3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48EC094-F1BD-2952-6D00-9983E15D9018}"/>
                </a:ext>
              </a:extLst>
            </p:cNvPr>
            <p:cNvGrpSpPr/>
            <p:nvPr/>
          </p:nvGrpSpPr>
          <p:grpSpPr>
            <a:xfrm>
              <a:off x="1451530" y="4962694"/>
              <a:ext cx="859220" cy="754388"/>
              <a:chOff x="1566407" y="3096009"/>
              <a:chExt cx="859220" cy="754388"/>
            </a:xfrm>
          </p:grpSpPr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00B63BE0-7CC4-5021-0A87-59F4CA8965B4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AB76DAC2-75D9-2044-2A56-6D27344353BB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51316E5-B12B-D7F6-1167-1DF9AF1115C0}"/>
                </a:ext>
              </a:extLst>
            </p:cNvPr>
            <p:cNvGrpSpPr/>
            <p:nvPr/>
          </p:nvGrpSpPr>
          <p:grpSpPr>
            <a:xfrm rot="16200000">
              <a:off x="3456257" y="4950882"/>
              <a:ext cx="859220" cy="754388"/>
              <a:chOff x="1566407" y="3096009"/>
              <a:chExt cx="859220" cy="754388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BC9FFF42-4CE5-1D0F-702D-6CF039939277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28B1C95E-006D-C20F-4C56-C63C0B277ABA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B3ED6B0-1913-C59F-0853-F811E8C84FAD}"/>
                </a:ext>
              </a:extLst>
            </p:cNvPr>
            <p:cNvGrpSpPr/>
            <p:nvPr/>
          </p:nvGrpSpPr>
          <p:grpSpPr>
            <a:xfrm rot="18841846">
              <a:off x="2591254" y="5200122"/>
              <a:ext cx="543145" cy="509384"/>
              <a:chOff x="1566407" y="3096009"/>
              <a:chExt cx="859220" cy="754388"/>
            </a:xfrm>
          </p:grpSpPr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6B4C7457-BCE6-219F-27ED-B2C5F5DEC6AE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C4454E54-7E1E-8999-B213-53DC51EC1840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040F9E11-4B21-2A77-4DDA-E62FA8532E41}"/>
              </a:ext>
            </a:extLst>
          </p:cNvPr>
          <p:cNvSpPr txBox="1"/>
          <p:nvPr/>
        </p:nvSpPr>
        <p:spPr>
          <a:xfrm>
            <a:off x="10121180" y="0"/>
            <a:ext cx="670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Local</a:t>
            </a:r>
          </a:p>
        </p:txBody>
      </p:sp>
      <p:pic>
        <p:nvPicPr>
          <p:cNvPr id="30" name="Picture 29" descr="dobby.png">
            <a:extLst>
              <a:ext uri="{FF2B5EF4-FFF2-40B4-BE49-F238E27FC236}">
                <a16:creationId xmlns:a16="http://schemas.microsoft.com/office/drawing/2014/main" id="{1674F819-23ED-787D-6C44-7EA0515603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2321" y="2880360"/>
            <a:ext cx="1097280" cy="109728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E5BBCB82-F01A-5C29-E596-E12ED88AF906}"/>
              </a:ext>
            </a:extLst>
          </p:cNvPr>
          <p:cNvGrpSpPr/>
          <p:nvPr/>
        </p:nvGrpSpPr>
        <p:grpSpPr>
          <a:xfrm rot="5400000">
            <a:off x="9026261" y="2542557"/>
            <a:ext cx="745751" cy="675605"/>
            <a:chOff x="8970727" y="2575771"/>
            <a:chExt cx="745751" cy="675605"/>
          </a:xfrm>
        </p:grpSpPr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7E6BA09-AC10-3A09-7104-A412DCED8F5A}"/>
                </a:ext>
              </a:extLst>
            </p:cNvPr>
            <p:cNvCxnSpPr/>
            <p:nvPr/>
          </p:nvCxnSpPr>
          <p:spPr>
            <a:xfrm flipV="1">
              <a:off x="8970727" y="2575771"/>
              <a:ext cx="646045" cy="60917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8B0B99E8-D545-75AA-9E89-D0584486A671}"/>
                </a:ext>
              </a:extLst>
            </p:cNvPr>
            <p:cNvCxnSpPr/>
            <p:nvPr/>
          </p:nvCxnSpPr>
          <p:spPr>
            <a:xfrm flipV="1">
              <a:off x="9070433" y="2642199"/>
              <a:ext cx="646045" cy="609177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BEA3E89-1B57-1174-CA9E-F9413F0E89F7}"/>
              </a:ext>
            </a:extLst>
          </p:cNvPr>
          <p:cNvGrpSpPr/>
          <p:nvPr/>
        </p:nvGrpSpPr>
        <p:grpSpPr>
          <a:xfrm rot="10800000">
            <a:off x="11084549" y="2542557"/>
            <a:ext cx="745751" cy="675605"/>
            <a:chOff x="8970727" y="2575771"/>
            <a:chExt cx="745751" cy="675605"/>
          </a:xfrm>
        </p:grpSpPr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3D47110-482F-9F2E-C52D-3C05D295F9B4}"/>
                </a:ext>
              </a:extLst>
            </p:cNvPr>
            <p:cNvCxnSpPr/>
            <p:nvPr/>
          </p:nvCxnSpPr>
          <p:spPr>
            <a:xfrm flipV="1">
              <a:off x="8970727" y="2575771"/>
              <a:ext cx="646045" cy="60917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90BCC6F0-DA0C-DDCD-7275-C7FCFB8C7BDE}"/>
                </a:ext>
              </a:extLst>
            </p:cNvPr>
            <p:cNvCxnSpPr/>
            <p:nvPr/>
          </p:nvCxnSpPr>
          <p:spPr>
            <a:xfrm flipV="1">
              <a:off x="9070433" y="2642199"/>
              <a:ext cx="646045" cy="609177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22869-994D-DAF0-EF4B-2A0AD02DF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9258A9-770B-2FF3-83B9-C5C6E746233A}"/>
              </a:ext>
            </a:extLst>
          </p:cNvPr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Architecture Overview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3E44C5-D722-CE76-231F-6A6D48FD6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239" y="206879"/>
            <a:ext cx="731521" cy="73152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A1F0EB4-E00B-6971-9AD8-D6818909D962}"/>
              </a:ext>
            </a:extLst>
          </p:cNvPr>
          <p:cNvGrpSpPr/>
          <p:nvPr/>
        </p:nvGrpSpPr>
        <p:grpSpPr>
          <a:xfrm>
            <a:off x="5392666" y="1389971"/>
            <a:ext cx="731520" cy="731520"/>
            <a:chOff x="3277286" y="1331510"/>
            <a:chExt cx="1215082" cy="121288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B9D34F79-D6E9-408E-7477-A9FE66F6F1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827" y="1936855"/>
              <a:ext cx="607541" cy="607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FFD420-3970-86C9-97B4-6BCA480E8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7286" y="1331510"/>
              <a:ext cx="1057876" cy="1057876"/>
            </a:xfrm>
            <a:prstGeom prst="rect">
              <a:avLst/>
            </a:prstGeom>
          </p:spPr>
        </p:pic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B4629C82-BA9B-0C4A-62E5-4BB91D8B9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50" y="1440755"/>
            <a:ext cx="474852" cy="47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FA80F3-4407-B7A2-2F4F-F53EE0FD77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5191" y="4734117"/>
            <a:ext cx="675147" cy="675147"/>
          </a:xfrm>
          <a:prstGeom prst="rect">
            <a:avLst/>
          </a:prstGeom>
        </p:spPr>
      </p:pic>
      <p:pic>
        <p:nvPicPr>
          <p:cNvPr id="11" name="Picture 10" descr="dobby.png">
            <a:extLst>
              <a:ext uri="{FF2B5EF4-FFF2-40B4-BE49-F238E27FC236}">
                <a16:creationId xmlns:a16="http://schemas.microsoft.com/office/drawing/2014/main" id="{5F472C19-D35B-AA10-3B27-BC320FDB2E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5546" y="2880359"/>
            <a:ext cx="1097280" cy="1097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5BF46-2709-7490-F84E-C49930BD1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8206" y="4746869"/>
            <a:ext cx="675147" cy="67514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E2E7A26-3A69-C96B-33B6-E8C576EA0FF3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 flipH="1">
            <a:off x="5711105" y="938400"/>
            <a:ext cx="384895" cy="45157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99D0D34-A270-43C4-B70A-9F5CC338CDFB}"/>
              </a:ext>
            </a:extLst>
          </p:cNvPr>
          <p:cNvCxnSpPr>
            <a:cxnSpLocks/>
            <a:stCxn id="7" idx="2"/>
            <a:endCxn id="1028" idx="0"/>
          </p:cNvCxnSpPr>
          <p:nvPr/>
        </p:nvCxnSpPr>
        <p:spPr>
          <a:xfrm>
            <a:off x="6096000" y="938400"/>
            <a:ext cx="451576" cy="50235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3B31AEE-CCAE-6687-118F-59AA2155EDC9}"/>
              </a:ext>
            </a:extLst>
          </p:cNvPr>
          <p:cNvGrpSpPr/>
          <p:nvPr/>
        </p:nvGrpSpPr>
        <p:grpSpPr>
          <a:xfrm>
            <a:off x="878798" y="4769372"/>
            <a:ext cx="3563663" cy="1976628"/>
            <a:chOff x="670009" y="4460374"/>
            <a:chExt cx="4105890" cy="220712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E287E8B-BC88-112A-6AA7-007636073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25254" y="4460374"/>
              <a:ext cx="675146" cy="675146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3FF4B44-D103-43A2-C3F0-EBB0F9B74767}"/>
                </a:ext>
              </a:extLst>
            </p:cNvPr>
            <p:cNvGrpSpPr/>
            <p:nvPr/>
          </p:nvGrpSpPr>
          <p:grpSpPr>
            <a:xfrm>
              <a:off x="670009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75585D0F-E0AC-17EB-48DC-BA5583658392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1030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1EF0CCFC-EC1C-B525-3580-C0F2BEA64C2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2">
                  <a:extLst>
                    <a:ext uri="{FF2B5EF4-FFF2-40B4-BE49-F238E27FC236}">
                      <a16:creationId xmlns:a16="http://schemas.microsoft.com/office/drawing/2014/main" id="{F9B657EE-5D68-9361-57FD-52D5083A3AC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2C0B3AC-AE85-8A0F-FAAA-2D86DAF46157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1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27C5B14-3960-AF6A-466D-98C9E9A9BF66}"/>
                </a:ext>
              </a:extLst>
            </p:cNvPr>
            <p:cNvGrpSpPr/>
            <p:nvPr/>
          </p:nvGrpSpPr>
          <p:grpSpPr>
            <a:xfrm>
              <a:off x="2310750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33872751-D854-1672-1C47-F2148191537D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7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A5C3A55A-8B45-DC24-09F7-8B7FB64BDF8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2">
                  <a:extLst>
                    <a:ext uri="{FF2B5EF4-FFF2-40B4-BE49-F238E27FC236}">
                      <a16:creationId xmlns:a16="http://schemas.microsoft.com/office/drawing/2014/main" id="{7D576103-4C9D-3B71-04EB-55C394681C9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8FD636A-712B-27C6-9F03-D08D29A79D87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6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2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4B80B3F-29C7-025F-2A58-88B4C65417FF}"/>
                </a:ext>
              </a:extLst>
            </p:cNvPr>
            <p:cNvGrpSpPr/>
            <p:nvPr/>
          </p:nvGrpSpPr>
          <p:grpSpPr>
            <a:xfrm>
              <a:off x="3671748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0B96BF80-ABE6-B4F3-612F-1B874EB6A69F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32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A7AAB4D9-6BE3-C21B-8D34-08150942598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3" name="Picture 2">
                  <a:extLst>
                    <a:ext uri="{FF2B5EF4-FFF2-40B4-BE49-F238E27FC236}">
                      <a16:creationId xmlns:a16="http://schemas.microsoft.com/office/drawing/2014/main" id="{642CADE8-F4C1-FDFF-A75A-D70CA8D9C7A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2997490-605A-164A-455B-7DCE46E5EAF3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3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BC38D79-5564-5C12-BDD2-EEBD4489215F}"/>
                </a:ext>
              </a:extLst>
            </p:cNvPr>
            <p:cNvGrpSpPr/>
            <p:nvPr/>
          </p:nvGrpSpPr>
          <p:grpSpPr>
            <a:xfrm>
              <a:off x="1451530" y="4962694"/>
              <a:ext cx="859220" cy="754388"/>
              <a:chOff x="1566407" y="3096009"/>
              <a:chExt cx="859220" cy="754388"/>
            </a:xfrm>
          </p:grpSpPr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EE7E51AE-144F-897A-7B39-08C731BD74E0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025A5393-A771-FD78-7C3D-BA01C72E046E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A24E8FD-05CA-8395-3D9D-6B80B7AC3C57}"/>
                </a:ext>
              </a:extLst>
            </p:cNvPr>
            <p:cNvGrpSpPr/>
            <p:nvPr/>
          </p:nvGrpSpPr>
          <p:grpSpPr>
            <a:xfrm rot="16200000">
              <a:off x="3456257" y="4950882"/>
              <a:ext cx="859220" cy="754388"/>
              <a:chOff x="1566407" y="3096009"/>
              <a:chExt cx="859220" cy="754388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52E964FB-6CF0-081B-6BD5-FFDE4EE8C7B1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5F81FBBF-2A60-0D5C-36A0-F6E3C64860CA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2122E14-11A6-658D-2EFD-9263CD7CB6C1}"/>
                </a:ext>
              </a:extLst>
            </p:cNvPr>
            <p:cNvGrpSpPr/>
            <p:nvPr/>
          </p:nvGrpSpPr>
          <p:grpSpPr>
            <a:xfrm rot="18841846">
              <a:off x="2591254" y="5200122"/>
              <a:ext cx="543145" cy="509384"/>
              <a:chOff x="1566407" y="3096009"/>
              <a:chExt cx="859220" cy="754388"/>
            </a:xfrm>
          </p:grpSpPr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64694CCB-EA09-7110-86E4-64090360859D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51493790-3614-ECD8-893A-9CFBF1AFCBD9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E74627E-513D-9F76-218B-7C0083EAF3BE}"/>
              </a:ext>
            </a:extLst>
          </p:cNvPr>
          <p:cNvGrpSpPr/>
          <p:nvPr/>
        </p:nvGrpSpPr>
        <p:grpSpPr>
          <a:xfrm>
            <a:off x="3349634" y="3255372"/>
            <a:ext cx="1935582" cy="1475418"/>
            <a:chOff x="2379377" y="3125254"/>
            <a:chExt cx="1935582" cy="1475418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0FA2E3A8-DCA4-A800-B8D2-81851B17CA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3868" y="3292538"/>
              <a:ext cx="1801091" cy="130813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F09E3B8-5DF5-1AEC-2FB0-43D6425AF3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79377" y="3125254"/>
              <a:ext cx="1757725" cy="1282433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8987824-9805-EF3F-ADF6-7E652FC54419}"/>
                </a:ext>
              </a:extLst>
            </p:cNvPr>
            <p:cNvSpPr txBox="1"/>
            <p:nvPr/>
          </p:nvSpPr>
          <p:spPr>
            <a:xfrm rot="19304611">
              <a:off x="2466227" y="3326346"/>
              <a:ext cx="1259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14C706E-ABB9-96D4-9AD4-9163433D3CE6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739BF82-8678-CA8E-D0B0-F20DF6720B09}"/>
              </a:ext>
            </a:extLst>
          </p:cNvPr>
          <p:cNvGrpSpPr/>
          <p:nvPr/>
        </p:nvGrpSpPr>
        <p:grpSpPr>
          <a:xfrm rot="4413513">
            <a:off x="6871579" y="2748532"/>
            <a:ext cx="2542171" cy="1930249"/>
            <a:chOff x="1825031" y="2893224"/>
            <a:chExt cx="2542171" cy="1930249"/>
          </a:xfrm>
        </p:grpSpPr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FFA98559-2CEC-E8E1-EFA4-FD49C1A7D5E4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517448" y="3284870"/>
              <a:ext cx="1756615" cy="1320591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B5D3D95B-6571-DA25-3E38-9A5884FAAC34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372916" y="3118481"/>
              <a:ext cx="1731079" cy="1280565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EDECAE3-A7AE-54CC-C81E-118AD55C2E3A}"/>
                </a:ext>
              </a:extLst>
            </p:cNvPr>
            <p:cNvSpPr txBox="1"/>
            <p:nvPr/>
          </p:nvSpPr>
          <p:spPr>
            <a:xfrm rot="19363233">
              <a:off x="1825031" y="3326338"/>
              <a:ext cx="25421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Spin then 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398B4ED-43BC-3AEA-1D00-4B95BEE9D4D7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25" name="TextBox 1024">
            <a:extLst>
              <a:ext uri="{FF2B5EF4-FFF2-40B4-BE49-F238E27FC236}">
                <a16:creationId xmlns:a16="http://schemas.microsoft.com/office/drawing/2014/main" id="{AE5CF830-D8A9-D553-CD12-1F12F67D7E54}"/>
              </a:ext>
            </a:extLst>
          </p:cNvPr>
          <p:cNvSpPr txBox="1"/>
          <p:nvPr/>
        </p:nvSpPr>
        <p:spPr>
          <a:xfrm>
            <a:off x="2434021" y="4381858"/>
            <a:ext cx="670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Local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A4B64799-E8B5-85D4-3DA7-4B1C9464C728}"/>
              </a:ext>
            </a:extLst>
          </p:cNvPr>
          <p:cNvSpPr txBox="1"/>
          <p:nvPr/>
        </p:nvSpPr>
        <p:spPr>
          <a:xfrm>
            <a:off x="5739642" y="4381858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1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7DD4375D-4564-BA66-5D93-B1E87345DF98}"/>
              </a:ext>
            </a:extLst>
          </p:cNvPr>
          <p:cNvSpPr txBox="1"/>
          <p:nvPr/>
        </p:nvSpPr>
        <p:spPr>
          <a:xfrm>
            <a:off x="9581899" y="4375579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2</a:t>
            </a:r>
          </a:p>
        </p:txBody>
      </p:sp>
      <p:grpSp>
        <p:nvGrpSpPr>
          <p:cNvPr id="1042" name="Group 1041">
            <a:extLst>
              <a:ext uri="{FF2B5EF4-FFF2-40B4-BE49-F238E27FC236}">
                <a16:creationId xmlns:a16="http://schemas.microsoft.com/office/drawing/2014/main" id="{E939A854-904E-4DED-FE26-062098FE736C}"/>
              </a:ext>
            </a:extLst>
          </p:cNvPr>
          <p:cNvGrpSpPr/>
          <p:nvPr/>
        </p:nvGrpSpPr>
        <p:grpSpPr>
          <a:xfrm>
            <a:off x="4941051" y="5962351"/>
            <a:ext cx="1070527" cy="814799"/>
            <a:chOff x="5155599" y="5926277"/>
            <a:chExt cx="1070527" cy="814799"/>
          </a:xfrm>
        </p:grpSpPr>
        <p:pic>
          <p:nvPicPr>
            <p:cNvPr id="1031" name="Picture 6" descr="Codex (OpenAI) Free SVG, PNG, and ve... · LobeHub">
              <a:extLst>
                <a:ext uri="{FF2B5EF4-FFF2-40B4-BE49-F238E27FC236}">
                  <a16:creationId xmlns:a16="http://schemas.microsoft.com/office/drawing/2014/main" id="{DBAB09F7-49F4-247F-69C1-C814478680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0976" y="6263381"/>
              <a:ext cx="462959" cy="47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2">
              <a:extLst>
                <a:ext uri="{FF2B5EF4-FFF2-40B4-BE49-F238E27FC236}">
                  <a16:creationId xmlns:a16="http://schemas.microsoft.com/office/drawing/2014/main" id="{E9E0688E-0565-173B-2E70-2DAD866A23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5599" y="6293402"/>
              <a:ext cx="404770" cy="417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" name="TextBox 1032">
              <a:extLst>
                <a:ext uri="{FF2B5EF4-FFF2-40B4-BE49-F238E27FC236}">
                  <a16:creationId xmlns:a16="http://schemas.microsoft.com/office/drawing/2014/main" id="{88848156-C550-577B-A853-2C1177ADAEFB}"/>
                </a:ext>
              </a:extLst>
            </p:cNvPr>
            <p:cNvSpPr txBox="1"/>
            <p:nvPr/>
          </p:nvSpPr>
          <p:spPr>
            <a:xfrm>
              <a:off x="5210014" y="5926277"/>
              <a:ext cx="10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Project 4</a:t>
              </a:r>
            </a:p>
          </p:txBody>
        </p:sp>
      </p:grpSp>
      <p:pic>
        <p:nvPicPr>
          <p:cNvPr id="1034" name="Picture 6" descr="Codex (OpenAI) Free SVG, PNG, and ve... · LobeHub">
            <a:extLst>
              <a:ext uri="{FF2B5EF4-FFF2-40B4-BE49-F238E27FC236}">
                <a16:creationId xmlns:a16="http://schemas.microsoft.com/office/drawing/2014/main" id="{9DCC62A8-55AF-5344-1CBE-24E1B8086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88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">
            <a:extLst>
              <a:ext uri="{FF2B5EF4-FFF2-40B4-BE49-F238E27FC236}">
                <a16:creationId xmlns:a16="http://schemas.microsoft.com/office/drawing/2014/main" id="{37572980-9AB3-4FCF-5988-23336417A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11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" name="TextBox 1035">
            <a:extLst>
              <a:ext uri="{FF2B5EF4-FFF2-40B4-BE49-F238E27FC236}">
                <a16:creationId xmlns:a16="http://schemas.microsoft.com/office/drawing/2014/main" id="{E6AF5415-BC6C-2C7D-2897-8DB711D0FF48}"/>
              </a:ext>
            </a:extLst>
          </p:cNvPr>
          <p:cNvSpPr txBox="1"/>
          <p:nvPr/>
        </p:nvSpPr>
        <p:spPr>
          <a:xfrm>
            <a:off x="6514626" y="5929521"/>
            <a:ext cx="10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5</a:t>
            </a:r>
          </a:p>
        </p:txBody>
      </p:sp>
      <p:cxnSp>
        <p:nvCxnSpPr>
          <p:cNvPr id="1037" name="Straight Arrow Connector 1036">
            <a:extLst>
              <a:ext uri="{FF2B5EF4-FFF2-40B4-BE49-F238E27FC236}">
                <a16:creationId xmlns:a16="http://schemas.microsoft.com/office/drawing/2014/main" id="{4E3CF643-B276-4ED5-B610-CF088AD4D4CD}"/>
              </a:ext>
            </a:extLst>
          </p:cNvPr>
          <p:cNvCxnSpPr/>
          <p:nvPr/>
        </p:nvCxnSpPr>
        <p:spPr>
          <a:xfrm rot="16200000" flipV="1">
            <a:off x="6509464" y="5313209"/>
            <a:ext cx="666609" cy="59038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8" name="Straight Arrow Connector 1037">
            <a:extLst>
              <a:ext uri="{FF2B5EF4-FFF2-40B4-BE49-F238E27FC236}">
                <a16:creationId xmlns:a16="http://schemas.microsoft.com/office/drawing/2014/main" id="{49CD1354-5ADC-7A3C-F036-07E7CA3F3682}"/>
              </a:ext>
            </a:extLst>
          </p:cNvPr>
          <p:cNvCxnSpPr/>
          <p:nvPr/>
        </p:nvCxnSpPr>
        <p:spPr>
          <a:xfrm rot="16200000" flipV="1">
            <a:off x="6573842" y="5210329"/>
            <a:ext cx="666609" cy="59038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41" name="Group 1040">
            <a:extLst>
              <a:ext uri="{FF2B5EF4-FFF2-40B4-BE49-F238E27FC236}">
                <a16:creationId xmlns:a16="http://schemas.microsoft.com/office/drawing/2014/main" id="{87A97D9B-8EA3-840C-B72F-4B3A6FADF192}"/>
              </a:ext>
            </a:extLst>
          </p:cNvPr>
          <p:cNvGrpSpPr/>
          <p:nvPr/>
        </p:nvGrpSpPr>
        <p:grpSpPr>
          <a:xfrm rot="4466073">
            <a:off x="5144891" y="5186597"/>
            <a:ext cx="654762" cy="769489"/>
            <a:chOff x="5061523" y="5187934"/>
            <a:chExt cx="654762" cy="769489"/>
          </a:xfrm>
        </p:grpSpPr>
        <p:cxnSp>
          <p:nvCxnSpPr>
            <p:cNvPr id="1039" name="Straight Arrow Connector 1038">
              <a:extLst>
                <a:ext uri="{FF2B5EF4-FFF2-40B4-BE49-F238E27FC236}">
                  <a16:creationId xmlns:a16="http://schemas.microsoft.com/office/drawing/2014/main" id="{4D191354-02DB-6CB0-8F97-5E3309C4747E}"/>
                </a:ext>
              </a:extLst>
            </p:cNvPr>
            <p:cNvCxnSpPr/>
            <p:nvPr/>
          </p:nvCxnSpPr>
          <p:spPr>
            <a:xfrm rot="16200000" flipV="1">
              <a:off x="5023410" y="5328927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Arrow Connector 1039">
              <a:extLst>
                <a:ext uri="{FF2B5EF4-FFF2-40B4-BE49-F238E27FC236}">
                  <a16:creationId xmlns:a16="http://schemas.microsoft.com/office/drawing/2014/main" id="{DFB43A7F-4FD1-6C45-2F50-AAB389DBC8F0}"/>
                </a:ext>
              </a:extLst>
            </p:cNvPr>
            <p:cNvCxnSpPr/>
            <p:nvPr/>
          </p:nvCxnSpPr>
          <p:spPr>
            <a:xfrm rot="16200000" flipV="1">
              <a:off x="5087788" y="5226047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43" name="Picture 6" descr="Codex (OpenAI) Free SVG, PNG, and ve... · LobeHub">
            <a:extLst>
              <a:ext uri="{FF2B5EF4-FFF2-40B4-BE49-F238E27FC236}">
                <a16:creationId xmlns:a16="http://schemas.microsoft.com/office/drawing/2014/main" id="{B4B2391F-D99D-0E24-1D09-AD26B5C23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765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">
            <a:extLst>
              <a:ext uri="{FF2B5EF4-FFF2-40B4-BE49-F238E27FC236}">
                <a16:creationId xmlns:a16="http://schemas.microsoft.com/office/drawing/2014/main" id="{C652CB71-025D-BBDF-AA40-9E050EBB8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388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" name="TextBox 1044">
            <a:extLst>
              <a:ext uri="{FF2B5EF4-FFF2-40B4-BE49-F238E27FC236}">
                <a16:creationId xmlns:a16="http://schemas.microsoft.com/office/drawing/2014/main" id="{9674D417-D064-ADCF-4514-54AC76243119}"/>
              </a:ext>
            </a:extLst>
          </p:cNvPr>
          <p:cNvSpPr txBox="1"/>
          <p:nvPr/>
        </p:nvSpPr>
        <p:spPr>
          <a:xfrm>
            <a:off x="9221465" y="5927314"/>
            <a:ext cx="194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(Remote) Project 1</a:t>
            </a:r>
          </a:p>
        </p:txBody>
      </p:sp>
      <p:pic>
        <p:nvPicPr>
          <p:cNvPr id="1046" name="Picture 1045">
            <a:extLst>
              <a:ext uri="{FF2B5EF4-FFF2-40B4-BE49-F238E27FC236}">
                <a16:creationId xmlns:a16="http://schemas.microsoft.com/office/drawing/2014/main" id="{9E94BEEA-530B-54F0-82FF-79BBD026FB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0080" y="6209000"/>
            <a:ext cx="592944" cy="592944"/>
          </a:xfrm>
          <a:prstGeom prst="rect">
            <a:avLst/>
          </a:prstGeom>
        </p:spPr>
      </p:pic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A1B403B8-3FF2-46B8-0790-97ED9CA662E9}"/>
              </a:ext>
            </a:extLst>
          </p:cNvPr>
          <p:cNvGrpSpPr/>
          <p:nvPr/>
        </p:nvGrpSpPr>
        <p:grpSpPr>
          <a:xfrm rot="2394410">
            <a:off x="9908994" y="5501928"/>
            <a:ext cx="383726" cy="440226"/>
            <a:chOff x="9874898" y="5326712"/>
            <a:chExt cx="694133" cy="764072"/>
          </a:xfrm>
        </p:grpSpPr>
        <p:cxnSp>
          <p:nvCxnSpPr>
            <p:cNvPr id="1047" name="Straight Arrow Connector 1046">
              <a:extLst>
                <a:ext uri="{FF2B5EF4-FFF2-40B4-BE49-F238E27FC236}">
                  <a16:creationId xmlns:a16="http://schemas.microsoft.com/office/drawing/2014/main" id="{7268D6D0-4DD9-0A5C-70EB-F557CCB7D0A0}"/>
                </a:ext>
              </a:extLst>
            </p:cNvPr>
            <p:cNvCxnSpPr/>
            <p:nvPr/>
          </p:nvCxnSpPr>
          <p:spPr>
            <a:xfrm rot="16200000" flipV="1">
              <a:off x="9836785" y="5462288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Arrow Connector 1047">
              <a:extLst>
                <a:ext uri="{FF2B5EF4-FFF2-40B4-BE49-F238E27FC236}">
                  <a16:creationId xmlns:a16="http://schemas.microsoft.com/office/drawing/2014/main" id="{0AFA3C54-27E8-C0A3-F383-FFCE67A1FEFA}"/>
                </a:ext>
              </a:extLst>
            </p:cNvPr>
            <p:cNvCxnSpPr/>
            <p:nvPr/>
          </p:nvCxnSpPr>
          <p:spPr>
            <a:xfrm rot="16200000" flipV="1">
              <a:off x="9940534" y="5364825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0" name="Straight Arrow Connector 1049">
            <a:extLst>
              <a:ext uri="{FF2B5EF4-FFF2-40B4-BE49-F238E27FC236}">
                <a16:creationId xmlns:a16="http://schemas.microsoft.com/office/drawing/2014/main" id="{D25FAE11-585F-5867-27C9-4E25B197C6BB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5711105" y="2028001"/>
            <a:ext cx="413081" cy="85235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53" name="Straight Arrow Connector 1052">
            <a:extLst>
              <a:ext uri="{FF2B5EF4-FFF2-40B4-BE49-F238E27FC236}">
                <a16:creationId xmlns:a16="http://schemas.microsoft.com/office/drawing/2014/main" id="{73B24BD4-2F6A-3DE5-2C94-024387CABC6C}"/>
              </a:ext>
            </a:extLst>
          </p:cNvPr>
          <p:cNvCxnSpPr>
            <a:cxnSpLocks/>
            <a:stCxn id="1028" idx="2"/>
            <a:endCxn id="11" idx="0"/>
          </p:cNvCxnSpPr>
          <p:nvPr/>
        </p:nvCxnSpPr>
        <p:spPr>
          <a:xfrm flipH="1">
            <a:off x="6124186" y="1915607"/>
            <a:ext cx="423390" cy="964752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AACD9A2-1BE0-29CA-1AA0-25CABC8539B3}"/>
              </a:ext>
            </a:extLst>
          </p:cNvPr>
          <p:cNvCxnSpPr>
            <a:cxnSpLocks/>
          </p:cNvCxnSpPr>
          <p:nvPr/>
        </p:nvCxnSpPr>
        <p:spPr>
          <a:xfrm>
            <a:off x="3538540" y="5013702"/>
            <a:ext cx="196335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7ACEDE9-63FD-EC0E-6610-497B1526713F}"/>
              </a:ext>
            </a:extLst>
          </p:cNvPr>
          <p:cNvCxnSpPr>
            <a:cxnSpLocks/>
          </p:cNvCxnSpPr>
          <p:nvPr/>
        </p:nvCxnSpPr>
        <p:spPr>
          <a:xfrm>
            <a:off x="7202339" y="5013702"/>
            <a:ext cx="196335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22AFA9E-7243-29D3-6304-E4E4DBF2D2D8}"/>
              </a:ext>
            </a:extLst>
          </p:cNvPr>
          <p:cNvSpPr txBox="1"/>
          <p:nvPr/>
        </p:nvSpPr>
        <p:spPr>
          <a:xfrm>
            <a:off x="3776153" y="5030075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ell MT" panose="02020503060305020303" pitchFamily="18" charset="77"/>
              </a:rPr>
              <a:t>Communicate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11C3EB-7C89-C296-D875-48075F78F81B}"/>
              </a:ext>
            </a:extLst>
          </p:cNvPr>
          <p:cNvSpPr txBox="1"/>
          <p:nvPr/>
        </p:nvSpPr>
        <p:spPr>
          <a:xfrm>
            <a:off x="7412925" y="5030075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ell MT" panose="02020503060305020303" pitchFamily="18" charset="77"/>
              </a:rPr>
              <a:t>Communicate</a:t>
            </a:r>
          </a:p>
        </p:txBody>
      </p:sp>
    </p:spTree>
    <p:extLst>
      <p:ext uri="{BB962C8B-B14F-4D97-AF65-F5344CB8AC3E}">
        <p14:creationId xmlns:p14="http://schemas.microsoft.com/office/powerpoint/2010/main" val="57743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The Serialization Bottleneck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46304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1A1A2E"/>
                </a:solidFill>
                <a:latin typeface="Calibri"/>
              </a:defRPr>
            </a:pPr>
            <a:r>
              <a:t>We have powerful tools: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🤖  Claude Code — autonomous coding agent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🔧  Codex — OpenAI's coding agent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⚡  GPU clusters — EC2, university HPC, local machines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📂  Multiple projects — papers, experiments, infrastructure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0" y="1463040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F87171"/>
                </a:solidFill>
                <a:latin typeface="Calibri"/>
              </a:defRPr>
            </a:pPr>
            <a:r>
              <a:t>But we are the bottleneck: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0" y="2011680"/>
            <a:ext cx="5029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❌  One experiment at a time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❌  One machine at a time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❌  Must actively watch it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❌  Sleep = everything stops</a:t>
            </a:r>
          </a:p>
          <a:p>
            <a:pPr>
              <a:spcAft>
                <a:spcPts val="600"/>
              </a:spcAft>
              <a:defRPr sz="1600">
                <a:solidFill>
                  <a:srgbClr val="4A5568"/>
                </a:solidFill>
                <a:latin typeface="Calibri"/>
              </a:defRPr>
            </a:pPr>
            <a:r>
              <a:t>❌  Context-switching wastes hours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4754880"/>
            <a:ext cx="8229600" cy="914400"/>
          </a:xfrm>
          <a:prstGeom prst="roundRect">
            <a:avLst/>
          </a:prstGeom>
          <a:solidFill>
            <a:srgbClr val="EEF2FF"/>
          </a:solidFill>
          <a:ln w="25400">
            <a:solidFill>
              <a:srgbClr val="6366F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103120" y="48920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6366F1"/>
                </a:solidFill>
                <a:latin typeface="Calibri"/>
              </a:defRPr>
            </a:pPr>
            <a:r>
              <a:t>"The bottleneck in research isn't intelligence — it's coordination."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Dobby: Your AI Engineering Manager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28016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4A5568"/>
                </a:solidFill>
                <a:latin typeface="Calibri"/>
              </a:defRPr>
            </a:pPr>
            <a:r>
              <a:t>A meta-agent that manages coding agents the way a manager manages engineers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194560"/>
            <a:ext cx="502920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05840" y="237744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1A1A2E"/>
                </a:solidFill>
                <a:latin typeface="Calibri"/>
              </a:defRPr>
            </a:pPr>
            <a:r>
              <a:t>📱  Submit from Anywhere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40" y="301752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A5568"/>
                </a:solidFill>
                <a:latin typeface="Calibri"/>
              </a:defRPr>
            </a:pPr>
            <a:r>
              <a:t>Slack, MCP, CLI, API — even from your phone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17920" y="2194560"/>
            <a:ext cx="502920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92240" y="237744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1A1A2E"/>
                </a:solidFill>
                <a:latin typeface="Calibri"/>
              </a:defRPr>
            </a:pPr>
            <a:r>
              <a:t>🌐  Distribute Across Machines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92240" y="301752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A5568"/>
                </a:solidFill>
                <a:latin typeface="Calibri"/>
              </a:defRPr>
            </a:pPr>
            <a:r>
              <a:t>Mac, EC2 GPU, HPC cluster — in parallel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206240"/>
            <a:ext cx="502920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05840" y="438912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1A1A2E"/>
                </a:solidFill>
                <a:latin typeface="Calibri"/>
              </a:defRPr>
            </a:pPr>
            <a:r>
              <a:t>🔄  Monitor 24/7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502920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A5568"/>
                </a:solidFill>
                <a:latin typeface="Calibri"/>
              </a:defRPr>
            </a:pPr>
            <a:r>
              <a:t>Catches failures, auto-debugs, resubmits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4206240"/>
            <a:ext cx="502920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492240" y="438912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1A1A2E"/>
                </a:solidFill>
                <a:latin typeface="Calibri"/>
              </a:defRPr>
            </a:pPr>
            <a:r>
              <a:t>📊  Report Results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92240" y="502920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A5568"/>
                </a:solidFill>
                <a:latin typeface="Calibri"/>
              </a:defRPr>
            </a:pPr>
            <a:r>
              <a:t>Dashboard, Slack notifications, Flow view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Architecture Overview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9FD4C6-A855-BBF3-578D-93A10246C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239" y="206879"/>
            <a:ext cx="731521" cy="73152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399E7EE-6D18-0ED1-B547-78757868C4F1}"/>
              </a:ext>
            </a:extLst>
          </p:cNvPr>
          <p:cNvGrpSpPr/>
          <p:nvPr/>
        </p:nvGrpSpPr>
        <p:grpSpPr>
          <a:xfrm>
            <a:off x="5392666" y="1389971"/>
            <a:ext cx="731520" cy="731520"/>
            <a:chOff x="3277286" y="1331510"/>
            <a:chExt cx="1215082" cy="121288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AD8538F4-CFD6-6E92-E675-6D842F587D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827" y="1936855"/>
              <a:ext cx="607541" cy="607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54B496E-B63A-6E31-D25E-E853C9D0E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7286" y="1331510"/>
              <a:ext cx="1057876" cy="1057876"/>
            </a:xfrm>
            <a:prstGeom prst="rect">
              <a:avLst/>
            </a:prstGeom>
          </p:spPr>
        </p:pic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8E0FBD35-FECA-F864-FE7D-0775C246D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50" y="1440755"/>
            <a:ext cx="474852" cy="47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8C1125-AF38-3895-5310-7626667E0A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5191" y="4734117"/>
            <a:ext cx="675147" cy="675147"/>
          </a:xfrm>
          <a:prstGeom prst="rect">
            <a:avLst/>
          </a:prstGeom>
        </p:spPr>
      </p:pic>
      <p:pic>
        <p:nvPicPr>
          <p:cNvPr id="11" name="Picture 10" descr="dobby.png">
            <a:extLst>
              <a:ext uri="{FF2B5EF4-FFF2-40B4-BE49-F238E27FC236}">
                <a16:creationId xmlns:a16="http://schemas.microsoft.com/office/drawing/2014/main" id="{9772D91E-6D7E-AC4B-A9FD-38F02FA31F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5546" y="2880359"/>
            <a:ext cx="1097280" cy="10972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24247F-AD3D-DE18-6BD8-9CC18AB0EF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8206" y="4746869"/>
            <a:ext cx="675147" cy="67514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3DAF89-67BC-9DD1-1CB4-CAD141F1C904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 flipH="1">
            <a:off x="5711105" y="938400"/>
            <a:ext cx="384895" cy="45157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744AB1E-63B8-C9B7-8EA5-57B1A5651AD3}"/>
              </a:ext>
            </a:extLst>
          </p:cNvPr>
          <p:cNvCxnSpPr>
            <a:cxnSpLocks/>
            <a:stCxn id="7" idx="2"/>
            <a:endCxn id="1028" idx="0"/>
          </p:cNvCxnSpPr>
          <p:nvPr/>
        </p:nvCxnSpPr>
        <p:spPr>
          <a:xfrm>
            <a:off x="6096000" y="938400"/>
            <a:ext cx="451576" cy="50235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AE0495B-5D37-A4D1-13EE-7B5D43FD69C9}"/>
              </a:ext>
            </a:extLst>
          </p:cNvPr>
          <p:cNvGrpSpPr/>
          <p:nvPr/>
        </p:nvGrpSpPr>
        <p:grpSpPr>
          <a:xfrm>
            <a:off x="878798" y="4769372"/>
            <a:ext cx="3563663" cy="1976628"/>
            <a:chOff x="670009" y="4460374"/>
            <a:chExt cx="4105890" cy="220712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F0671BF-273D-3413-7F6B-A4789B68D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25254" y="4460374"/>
              <a:ext cx="675146" cy="675146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D277187-1F00-56FF-428F-4E64854C1B9E}"/>
                </a:ext>
              </a:extLst>
            </p:cNvPr>
            <p:cNvGrpSpPr/>
            <p:nvPr/>
          </p:nvGrpSpPr>
          <p:grpSpPr>
            <a:xfrm>
              <a:off x="670009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B1E90C91-4428-9845-EEEC-A89957CD61DB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1030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FEEA35F3-DF56-0637-4989-37838E14144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2">
                  <a:extLst>
                    <a:ext uri="{FF2B5EF4-FFF2-40B4-BE49-F238E27FC236}">
                      <a16:creationId xmlns:a16="http://schemas.microsoft.com/office/drawing/2014/main" id="{4FB8BC6B-B337-2AB9-52B2-0338BCC4864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6CDF94B-F822-237E-3B5A-27456C6B88DB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1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19FD50F-656F-9755-8496-1E49446FBCD6}"/>
                </a:ext>
              </a:extLst>
            </p:cNvPr>
            <p:cNvGrpSpPr/>
            <p:nvPr/>
          </p:nvGrpSpPr>
          <p:grpSpPr>
            <a:xfrm>
              <a:off x="2310750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F86FC88-AE9E-033D-B571-A527784326FA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7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F4D1CABD-020A-18C4-DA2E-EC889FE90C9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2">
                  <a:extLst>
                    <a:ext uri="{FF2B5EF4-FFF2-40B4-BE49-F238E27FC236}">
                      <a16:creationId xmlns:a16="http://schemas.microsoft.com/office/drawing/2014/main" id="{9B8AE7DC-5478-C558-40B3-E2BD901DCF6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9CDF519-99D9-937D-691C-FD738E37EBBE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6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2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67E174A-D0E4-A2D4-88EA-D51B4D8A8046}"/>
                </a:ext>
              </a:extLst>
            </p:cNvPr>
            <p:cNvGrpSpPr/>
            <p:nvPr/>
          </p:nvGrpSpPr>
          <p:grpSpPr>
            <a:xfrm>
              <a:off x="3671748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C1D899E7-403B-2231-4460-992DAB997000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32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B7E4BC2A-7907-CAE4-34E5-12F1ADA12B6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3" name="Picture 2">
                  <a:extLst>
                    <a:ext uri="{FF2B5EF4-FFF2-40B4-BE49-F238E27FC236}">
                      <a16:creationId xmlns:a16="http://schemas.microsoft.com/office/drawing/2014/main" id="{8F8AAE62-D54C-B313-F8D4-7C235E330EB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FC1D92F-D7E2-4103-688A-993DEFCE142E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3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244B58E-04C5-9B28-1F53-194B2542CED5}"/>
                </a:ext>
              </a:extLst>
            </p:cNvPr>
            <p:cNvGrpSpPr/>
            <p:nvPr/>
          </p:nvGrpSpPr>
          <p:grpSpPr>
            <a:xfrm>
              <a:off x="1451530" y="4962694"/>
              <a:ext cx="859220" cy="754388"/>
              <a:chOff x="1566407" y="3096009"/>
              <a:chExt cx="859220" cy="754388"/>
            </a:xfrm>
          </p:grpSpPr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05BF1232-3936-76ED-078A-810D17AAE8A2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792C77FA-20A6-907A-DB9F-67FA9DAB25BC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D8E8316-32E5-02B7-6ABC-774161DE39AA}"/>
                </a:ext>
              </a:extLst>
            </p:cNvPr>
            <p:cNvGrpSpPr/>
            <p:nvPr/>
          </p:nvGrpSpPr>
          <p:grpSpPr>
            <a:xfrm rot="16200000">
              <a:off x="3456257" y="4950882"/>
              <a:ext cx="859220" cy="754388"/>
              <a:chOff x="1566407" y="3096009"/>
              <a:chExt cx="859220" cy="754388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00479AD7-0F63-4B4D-60A9-023FF11E6562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E212B48E-36AA-353D-731A-F976267D493A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3CBF1DA-0F24-08E2-576B-0DDC63BCDBCA}"/>
                </a:ext>
              </a:extLst>
            </p:cNvPr>
            <p:cNvGrpSpPr/>
            <p:nvPr/>
          </p:nvGrpSpPr>
          <p:grpSpPr>
            <a:xfrm rot="18841846">
              <a:off x="2591254" y="5200122"/>
              <a:ext cx="543145" cy="509384"/>
              <a:chOff x="1566407" y="3096009"/>
              <a:chExt cx="859220" cy="754388"/>
            </a:xfrm>
          </p:grpSpPr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0C8BBD7E-82C2-E10A-7F4F-157CD85ACB25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0B3B6AA8-B4E6-717A-C1B4-CA06BBFC7242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C92BCD6-50B5-9687-758C-CDDED1F829C8}"/>
              </a:ext>
            </a:extLst>
          </p:cNvPr>
          <p:cNvGrpSpPr/>
          <p:nvPr/>
        </p:nvGrpSpPr>
        <p:grpSpPr>
          <a:xfrm>
            <a:off x="3349634" y="3255372"/>
            <a:ext cx="1935582" cy="1475418"/>
            <a:chOff x="2379377" y="3125254"/>
            <a:chExt cx="1935582" cy="1475418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FF95394D-824F-5FAF-1502-AAE48EF478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3868" y="3292538"/>
              <a:ext cx="1801091" cy="130813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86574FB-0DFC-8016-DE13-1334937D83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79377" y="3125254"/>
              <a:ext cx="1757725" cy="1282433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2ED6AFC-6028-6A2E-C070-049AFC15B4F3}"/>
                </a:ext>
              </a:extLst>
            </p:cNvPr>
            <p:cNvSpPr txBox="1"/>
            <p:nvPr/>
          </p:nvSpPr>
          <p:spPr>
            <a:xfrm rot="19304611">
              <a:off x="2466227" y="3326346"/>
              <a:ext cx="1259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AC020FB-A5F2-52E7-AFD9-E6F2C8744A7D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CC7A27D-180C-5216-BBE1-902FF55B8566}"/>
              </a:ext>
            </a:extLst>
          </p:cNvPr>
          <p:cNvGrpSpPr/>
          <p:nvPr/>
        </p:nvGrpSpPr>
        <p:grpSpPr>
          <a:xfrm rot="4413513">
            <a:off x="7173743" y="2748529"/>
            <a:ext cx="1937838" cy="1930249"/>
            <a:chOff x="2127193" y="2893224"/>
            <a:chExt cx="1937838" cy="1930249"/>
          </a:xfrm>
        </p:grpSpPr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A486B7A-1612-CFE4-D62B-5F0E12346C04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517448" y="3284870"/>
              <a:ext cx="1756615" cy="1320591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917BB0C-7090-CF65-9495-38E50D859170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372916" y="3118481"/>
              <a:ext cx="1731079" cy="1280565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0A3D40D-9028-A30B-BD24-C93BEF9E359C}"/>
                </a:ext>
              </a:extLst>
            </p:cNvPr>
            <p:cNvSpPr txBox="1"/>
            <p:nvPr/>
          </p:nvSpPr>
          <p:spPr>
            <a:xfrm rot="19363233">
              <a:off x="2127193" y="3326344"/>
              <a:ext cx="1937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spin, 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29975BE-8D9D-718B-BD4C-7E40EC617731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25" name="TextBox 1024">
            <a:extLst>
              <a:ext uri="{FF2B5EF4-FFF2-40B4-BE49-F238E27FC236}">
                <a16:creationId xmlns:a16="http://schemas.microsoft.com/office/drawing/2014/main" id="{0902BD50-3A4C-B8F8-EFB4-EF1214879AB7}"/>
              </a:ext>
            </a:extLst>
          </p:cNvPr>
          <p:cNvSpPr txBox="1"/>
          <p:nvPr/>
        </p:nvSpPr>
        <p:spPr>
          <a:xfrm>
            <a:off x="2434021" y="4381858"/>
            <a:ext cx="670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Local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EE5AD4DD-39C2-AEC9-5B60-6253189C564F}"/>
              </a:ext>
            </a:extLst>
          </p:cNvPr>
          <p:cNvSpPr txBox="1"/>
          <p:nvPr/>
        </p:nvSpPr>
        <p:spPr>
          <a:xfrm>
            <a:off x="5739642" y="4381858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1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347303F1-7950-DCCB-D8D5-D6BD07385453}"/>
              </a:ext>
            </a:extLst>
          </p:cNvPr>
          <p:cNvSpPr txBox="1"/>
          <p:nvPr/>
        </p:nvSpPr>
        <p:spPr>
          <a:xfrm>
            <a:off x="9581899" y="4375579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2</a:t>
            </a:r>
          </a:p>
        </p:txBody>
      </p:sp>
      <p:grpSp>
        <p:nvGrpSpPr>
          <p:cNvPr id="1042" name="Group 1041">
            <a:extLst>
              <a:ext uri="{FF2B5EF4-FFF2-40B4-BE49-F238E27FC236}">
                <a16:creationId xmlns:a16="http://schemas.microsoft.com/office/drawing/2014/main" id="{E8BCA30A-F3DF-497E-CCB7-2DC4B22A67E9}"/>
              </a:ext>
            </a:extLst>
          </p:cNvPr>
          <p:cNvGrpSpPr/>
          <p:nvPr/>
        </p:nvGrpSpPr>
        <p:grpSpPr>
          <a:xfrm>
            <a:off x="4941051" y="5962351"/>
            <a:ext cx="1070527" cy="814799"/>
            <a:chOff x="5155599" y="5926277"/>
            <a:chExt cx="1070527" cy="814799"/>
          </a:xfrm>
        </p:grpSpPr>
        <p:pic>
          <p:nvPicPr>
            <p:cNvPr id="1031" name="Picture 6" descr="Codex (OpenAI) Free SVG, PNG, and ve... · LobeHub">
              <a:extLst>
                <a:ext uri="{FF2B5EF4-FFF2-40B4-BE49-F238E27FC236}">
                  <a16:creationId xmlns:a16="http://schemas.microsoft.com/office/drawing/2014/main" id="{6BE68A52-7087-0CF6-9741-7E370ECC0C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0976" y="6263381"/>
              <a:ext cx="462959" cy="47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2">
              <a:extLst>
                <a:ext uri="{FF2B5EF4-FFF2-40B4-BE49-F238E27FC236}">
                  <a16:creationId xmlns:a16="http://schemas.microsoft.com/office/drawing/2014/main" id="{A21D370A-1B40-5D6F-974B-31CC2E76F8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5599" y="6293402"/>
              <a:ext cx="404770" cy="417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" name="TextBox 1032">
              <a:extLst>
                <a:ext uri="{FF2B5EF4-FFF2-40B4-BE49-F238E27FC236}">
                  <a16:creationId xmlns:a16="http://schemas.microsoft.com/office/drawing/2014/main" id="{8DC13386-1598-D36C-9E04-134D71741C64}"/>
                </a:ext>
              </a:extLst>
            </p:cNvPr>
            <p:cNvSpPr txBox="1"/>
            <p:nvPr/>
          </p:nvSpPr>
          <p:spPr>
            <a:xfrm>
              <a:off x="5210014" y="5926277"/>
              <a:ext cx="10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Project 4</a:t>
              </a:r>
            </a:p>
          </p:txBody>
        </p:sp>
      </p:grpSp>
      <p:pic>
        <p:nvPicPr>
          <p:cNvPr id="1034" name="Picture 6" descr="Codex (OpenAI) Free SVG, PNG, and ve... · LobeHub">
            <a:extLst>
              <a:ext uri="{FF2B5EF4-FFF2-40B4-BE49-F238E27FC236}">
                <a16:creationId xmlns:a16="http://schemas.microsoft.com/office/drawing/2014/main" id="{D3961E3E-93D4-5AA4-C3B9-A961FE37B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88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2">
            <a:extLst>
              <a:ext uri="{FF2B5EF4-FFF2-40B4-BE49-F238E27FC236}">
                <a16:creationId xmlns:a16="http://schemas.microsoft.com/office/drawing/2014/main" id="{CC0A048B-655D-652D-5A41-B8CB8FC7A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11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" name="TextBox 1035">
            <a:extLst>
              <a:ext uri="{FF2B5EF4-FFF2-40B4-BE49-F238E27FC236}">
                <a16:creationId xmlns:a16="http://schemas.microsoft.com/office/drawing/2014/main" id="{52FFCE2B-5010-E123-E8AF-F801569D0DCC}"/>
              </a:ext>
            </a:extLst>
          </p:cNvPr>
          <p:cNvSpPr txBox="1"/>
          <p:nvPr/>
        </p:nvSpPr>
        <p:spPr>
          <a:xfrm>
            <a:off x="6514626" y="5929521"/>
            <a:ext cx="10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5</a:t>
            </a:r>
          </a:p>
        </p:txBody>
      </p:sp>
      <p:cxnSp>
        <p:nvCxnSpPr>
          <p:cNvPr id="1037" name="Straight Arrow Connector 1036">
            <a:extLst>
              <a:ext uri="{FF2B5EF4-FFF2-40B4-BE49-F238E27FC236}">
                <a16:creationId xmlns:a16="http://schemas.microsoft.com/office/drawing/2014/main" id="{FCEB5481-B6B2-CED0-E7B9-4C8C09156AD0}"/>
              </a:ext>
            </a:extLst>
          </p:cNvPr>
          <p:cNvCxnSpPr/>
          <p:nvPr/>
        </p:nvCxnSpPr>
        <p:spPr>
          <a:xfrm rot="16200000" flipV="1">
            <a:off x="6509464" y="5313209"/>
            <a:ext cx="666609" cy="59038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8" name="Straight Arrow Connector 1037">
            <a:extLst>
              <a:ext uri="{FF2B5EF4-FFF2-40B4-BE49-F238E27FC236}">
                <a16:creationId xmlns:a16="http://schemas.microsoft.com/office/drawing/2014/main" id="{B18DA5E9-B48F-07EE-10EB-A87231447989}"/>
              </a:ext>
            </a:extLst>
          </p:cNvPr>
          <p:cNvCxnSpPr/>
          <p:nvPr/>
        </p:nvCxnSpPr>
        <p:spPr>
          <a:xfrm rot="16200000" flipV="1">
            <a:off x="6573842" y="5210329"/>
            <a:ext cx="666609" cy="59038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41" name="Group 1040">
            <a:extLst>
              <a:ext uri="{FF2B5EF4-FFF2-40B4-BE49-F238E27FC236}">
                <a16:creationId xmlns:a16="http://schemas.microsoft.com/office/drawing/2014/main" id="{0871C157-6A8E-1451-0D6D-216884C1DBE0}"/>
              </a:ext>
            </a:extLst>
          </p:cNvPr>
          <p:cNvGrpSpPr/>
          <p:nvPr/>
        </p:nvGrpSpPr>
        <p:grpSpPr>
          <a:xfrm rot="4466073">
            <a:off x="5144891" y="5186597"/>
            <a:ext cx="654762" cy="769489"/>
            <a:chOff x="5061523" y="5187934"/>
            <a:chExt cx="654762" cy="769489"/>
          </a:xfrm>
        </p:grpSpPr>
        <p:cxnSp>
          <p:nvCxnSpPr>
            <p:cNvPr id="1039" name="Straight Arrow Connector 1038">
              <a:extLst>
                <a:ext uri="{FF2B5EF4-FFF2-40B4-BE49-F238E27FC236}">
                  <a16:creationId xmlns:a16="http://schemas.microsoft.com/office/drawing/2014/main" id="{BE7A3001-BFF7-E2DD-4CE5-B339D004E766}"/>
                </a:ext>
              </a:extLst>
            </p:cNvPr>
            <p:cNvCxnSpPr/>
            <p:nvPr/>
          </p:nvCxnSpPr>
          <p:spPr>
            <a:xfrm rot="16200000" flipV="1">
              <a:off x="5023410" y="5328927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Arrow Connector 1039">
              <a:extLst>
                <a:ext uri="{FF2B5EF4-FFF2-40B4-BE49-F238E27FC236}">
                  <a16:creationId xmlns:a16="http://schemas.microsoft.com/office/drawing/2014/main" id="{2C65DADA-28CB-225E-114C-37092238E3C7}"/>
                </a:ext>
              </a:extLst>
            </p:cNvPr>
            <p:cNvCxnSpPr/>
            <p:nvPr/>
          </p:nvCxnSpPr>
          <p:spPr>
            <a:xfrm rot="16200000" flipV="1">
              <a:off x="5087788" y="5226047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43" name="Picture 6" descr="Codex (OpenAI) Free SVG, PNG, and ve... · LobeHub">
            <a:extLst>
              <a:ext uri="{FF2B5EF4-FFF2-40B4-BE49-F238E27FC236}">
                <a16:creationId xmlns:a16="http://schemas.microsoft.com/office/drawing/2014/main" id="{0874370B-EBF9-8A8F-006D-4F4991A13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765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">
            <a:extLst>
              <a:ext uri="{FF2B5EF4-FFF2-40B4-BE49-F238E27FC236}">
                <a16:creationId xmlns:a16="http://schemas.microsoft.com/office/drawing/2014/main" id="{0599A18C-F251-EDEB-6A8B-FCBF8E356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388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" name="TextBox 1044">
            <a:extLst>
              <a:ext uri="{FF2B5EF4-FFF2-40B4-BE49-F238E27FC236}">
                <a16:creationId xmlns:a16="http://schemas.microsoft.com/office/drawing/2014/main" id="{74AB2216-6B27-CBC0-C11E-7A0F6E12AEEB}"/>
              </a:ext>
            </a:extLst>
          </p:cNvPr>
          <p:cNvSpPr txBox="1"/>
          <p:nvPr/>
        </p:nvSpPr>
        <p:spPr>
          <a:xfrm>
            <a:off x="9221465" y="5927314"/>
            <a:ext cx="194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(Remote) Project 1</a:t>
            </a:r>
          </a:p>
        </p:txBody>
      </p:sp>
      <p:pic>
        <p:nvPicPr>
          <p:cNvPr id="1046" name="Picture 1045">
            <a:extLst>
              <a:ext uri="{FF2B5EF4-FFF2-40B4-BE49-F238E27FC236}">
                <a16:creationId xmlns:a16="http://schemas.microsoft.com/office/drawing/2014/main" id="{42D2B1DF-CAF4-36C1-76BD-CF87565900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70080" y="6209000"/>
            <a:ext cx="592944" cy="592944"/>
          </a:xfrm>
          <a:prstGeom prst="rect">
            <a:avLst/>
          </a:prstGeom>
        </p:spPr>
      </p:pic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00FA69B6-FC41-3923-631D-826BD5CB363F}"/>
              </a:ext>
            </a:extLst>
          </p:cNvPr>
          <p:cNvGrpSpPr/>
          <p:nvPr/>
        </p:nvGrpSpPr>
        <p:grpSpPr>
          <a:xfrm rot="2394410">
            <a:off x="9908994" y="5501928"/>
            <a:ext cx="383726" cy="440226"/>
            <a:chOff x="9874898" y="5326712"/>
            <a:chExt cx="694133" cy="764072"/>
          </a:xfrm>
        </p:grpSpPr>
        <p:cxnSp>
          <p:nvCxnSpPr>
            <p:cNvPr id="1047" name="Straight Arrow Connector 1046">
              <a:extLst>
                <a:ext uri="{FF2B5EF4-FFF2-40B4-BE49-F238E27FC236}">
                  <a16:creationId xmlns:a16="http://schemas.microsoft.com/office/drawing/2014/main" id="{029BC76C-504F-1B3D-C0D1-A1DA58284001}"/>
                </a:ext>
              </a:extLst>
            </p:cNvPr>
            <p:cNvCxnSpPr/>
            <p:nvPr/>
          </p:nvCxnSpPr>
          <p:spPr>
            <a:xfrm rot="16200000" flipV="1">
              <a:off x="9836785" y="5462288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Arrow Connector 1047">
              <a:extLst>
                <a:ext uri="{FF2B5EF4-FFF2-40B4-BE49-F238E27FC236}">
                  <a16:creationId xmlns:a16="http://schemas.microsoft.com/office/drawing/2014/main" id="{BD4EB5BC-8DF2-9055-6533-2CA26B059D5C}"/>
                </a:ext>
              </a:extLst>
            </p:cNvPr>
            <p:cNvCxnSpPr/>
            <p:nvPr/>
          </p:nvCxnSpPr>
          <p:spPr>
            <a:xfrm rot="16200000" flipV="1">
              <a:off x="9940534" y="5364825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0" name="Straight Arrow Connector 1049">
            <a:extLst>
              <a:ext uri="{FF2B5EF4-FFF2-40B4-BE49-F238E27FC236}">
                <a16:creationId xmlns:a16="http://schemas.microsoft.com/office/drawing/2014/main" id="{221779FB-6F50-3715-6D2C-78A55504602B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5711105" y="2028001"/>
            <a:ext cx="413081" cy="85235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53" name="Straight Arrow Connector 1052">
            <a:extLst>
              <a:ext uri="{FF2B5EF4-FFF2-40B4-BE49-F238E27FC236}">
                <a16:creationId xmlns:a16="http://schemas.microsoft.com/office/drawing/2014/main" id="{85F135BB-85E6-21F5-879D-193A18744C80}"/>
              </a:ext>
            </a:extLst>
          </p:cNvPr>
          <p:cNvCxnSpPr>
            <a:cxnSpLocks/>
            <a:stCxn id="1028" idx="2"/>
            <a:endCxn id="11" idx="0"/>
          </p:cNvCxnSpPr>
          <p:nvPr/>
        </p:nvCxnSpPr>
        <p:spPr>
          <a:xfrm flipH="1">
            <a:off x="6124186" y="1915607"/>
            <a:ext cx="423390" cy="964752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58" name="Picture 1057">
            <a:extLst>
              <a:ext uri="{FF2B5EF4-FFF2-40B4-BE49-F238E27FC236}">
                <a16:creationId xmlns:a16="http://schemas.microsoft.com/office/drawing/2014/main" id="{E35508BB-745D-D1A2-A71F-10B343CAC13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57721" y="395777"/>
            <a:ext cx="4868327" cy="26123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1281F7-7342-2219-AC64-3A96D7986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383" y="1156142"/>
            <a:ext cx="10274591" cy="523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84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How Dobby Differs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31520" y="1371600"/>
          <a:ext cx="10515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3142"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>
                    <a:solidFill>
                      <a:srgbClr val="6474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t>Claude Code / Codex</a:t>
                      </a:r>
                    </a:p>
                  </a:txBody>
                  <a:tcPr>
                    <a:solidFill>
                      <a:srgbClr val="6474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t>OpenHands / OpenClaw</a:t>
                      </a:r>
                    </a:p>
                  </a:txBody>
                  <a:tcPr>
                    <a:solidFill>
                      <a:srgbClr val="64748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t>Dobby</a:t>
                      </a:r>
                    </a:p>
                  </a:txBody>
                  <a:tcPr>
                    <a:solidFill>
                      <a:srgbClr val="636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Machines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N (distributed)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Always-on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 Dies with terminal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 Dies with browser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✅ VPS hub 24/7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Submit from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Terminal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Browser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Slack / MCP / CLI / API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Backends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Claude only / OpenAI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OpenAI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Claude + Codex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Overnight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✅ Self-healing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3148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1A1A2E"/>
                          </a:solidFill>
                        </a:defRPr>
                      </a:pPr>
                      <a:r>
                        <a:t>Approval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 Fully interactive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❌ Fully autonomous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0">
                          <a:solidFill>
                            <a:srgbClr val="1A1A2E"/>
                          </a:solidFill>
                        </a:defRPr>
                      </a:pPr>
                      <a:r>
                        <a:t>✅ Plan → Approve → Execute</a:t>
                      </a:r>
                    </a:p>
                  </a:txBody>
                  <a:tcPr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Recursive Agent Dispatch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28016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4A5568"/>
                </a:solidFill>
                <a:latin typeface="Calibri"/>
              </a:defRPr>
            </a:pPr>
            <a:r>
              <a:t>Each agent can call Dobby (via MCP) to create more sub-tasks — unlimited delegation depth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8800" y="32004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4A5568"/>
                </a:solidFill>
                <a:latin typeface="Calibri"/>
              </a:defRPr>
            </a:pPr>
            <a:r>
              <a:t>[Insert recursive-agents.drawio.png here]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Overnight Autonomy — Real Example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31520" y="1645920"/>
            <a:ext cx="1645920" cy="640080"/>
          </a:xfrm>
          <a:prstGeom prst="roundRect">
            <a:avLst/>
          </a:prstGeom>
          <a:solidFill>
            <a:srgbClr val="4A55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77240" y="1737360"/>
            <a:ext cx="1554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Calibri"/>
              </a:defRPr>
            </a:pPr>
            <a:r>
              <a:t>10:00 PM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200" y="173736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1A1A2E"/>
                </a:solidFill>
                <a:latin typeface="Calibri"/>
              </a:defRPr>
            </a:pPr>
            <a:r>
              <a:t>Submit 6 tasks across 3 projects via Slack. Go to sleep.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651760"/>
            <a:ext cx="1645920" cy="640080"/>
          </a:xfrm>
          <a:prstGeom prst="roundRect">
            <a:avLst/>
          </a:prstGeom>
          <a:solidFill>
            <a:srgbClr val="F871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77240" y="2743200"/>
            <a:ext cx="1554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Calibri"/>
              </a:defRPr>
            </a:pPr>
            <a:r>
              <a:t>2:00 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274320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1A1A2E"/>
                </a:solidFill>
                <a:latin typeface="Calibri"/>
              </a:defRPr>
            </a:pPr>
            <a:r>
              <a:t>Dobby detects vLLM crash (OOM) → diagnoses root cause → resubmits with fix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657600"/>
            <a:ext cx="1645920" cy="640080"/>
          </a:xfrm>
          <a:prstGeom prst="roundRect">
            <a:avLst/>
          </a:prstGeom>
          <a:solidFill>
            <a:srgbClr val="EAB3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77240" y="3749039"/>
            <a:ext cx="1554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Calibri"/>
              </a:defRPr>
            </a:pPr>
            <a:r>
              <a:t>6:00 AM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3749039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1A1A2E"/>
                </a:solidFill>
                <a:latin typeface="Calibri"/>
              </a:defRPr>
            </a:pPr>
            <a:r>
              <a:t>Pipeline completes → Dobby pivots to Inverse-IFEval training → submits 3 jobs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663440"/>
            <a:ext cx="1645920" cy="640080"/>
          </a:xfrm>
          <a:prstGeom prst="roundRect">
            <a:avLst/>
          </a:prstGeom>
          <a:solidFill>
            <a:srgbClr val="22C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77240" y="4754880"/>
            <a:ext cx="1554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Calibri"/>
              </a:defRPr>
            </a:pPr>
            <a:r>
              <a:t>8:00 AM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3200" y="4754880"/>
            <a:ext cx="8686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1A1A2E"/>
                </a:solidFill>
                <a:latin typeface="Calibri"/>
              </a:defRPr>
            </a:pPr>
            <a:r>
              <a:t>Morning summary posted to Slack with all results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43200" y="5303520"/>
            <a:ext cx="6400800" cy="1349528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22C5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017520" y="5394960"/>
            <a:ext cx="59436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1A1A2E"/>
                </a:solidFill>
                <a:latin typeface="Calibri"/>
              </a:defRPr>
            </a:pPr>
            <a:r>
              <a:rPr dirty="0"/>
              <a:t>✅ Meta-Agent: Research report + experiments</a:t>
            </a:r>
            <a:br>
              <a:rPr dirty="0"/>
            </a:br>
            <a:r>
              <a:rPr dirty="0"/>
              <a:t>✅ ADPO: Gemma </a:t>
            </a:r>
            <a:r>
              <a:rPr dirty="0" err="1"/>
              <a:t>HaluEval</a:t>
            </a:r>
            <a:r>
              <a:rPr dirty="0"/>
              <a:t> + 3 models </a:t>
            </a:r>
            <a:r>
              <a:rPr dirty="0" err="1"/>
              <a:t>IFEval</a:t>
            </a:r>
            <a:br>
              <a:rPr dirty="0"/>
            </a:br>
            <a:r>
              <a:rPr dirty="0"/>
              <a:t>✅ SPARE: 3 </a:t>
            </a:r>
            <a:r>
              <a:rPr dirty="0" err="1"/>
              <a:t>slurm</a:t>
            </a:r>
            <a:r>
              <a:rPr dirty="0"/>
              <a:t> jobs running</a:t>
            </a:r>
            <a:br>
              <a:rPr dirty="0"/>
            </a:br>
            <a:br>
              <a:rPr dirty="0"/>
            </a:br>
            <a:r>
              <a:rPr dirty="0"/>
              <a:t>Total overnight cost: ~$12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Live Dashboard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B82F6"/>
                </a:solidFill>
                <a:latin typeface="Calibri"/>
              </a:defRPr>
            </a:pPr>
            <a:r>
              <a:t>https://dobby.chats-lab-gui-agent.uk/dashboard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914400" y="219456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🌐  Agent Network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74320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Hub + spokes with live status dots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389120" y="201168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4572000" y="219456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📊  Contribution Heatmap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274320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GitHub-style, 30 days, per-project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201168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229600" y="219456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🔄  Flow 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274320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VibeLens-style agent execution timeline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402336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14400" y="42062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📈  Usage Tracking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475488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Claude API utilization over time (SVG chart)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389120" y="402336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0" y="42062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🎯  Project Control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75488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Per-project status with spoke labels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046720" y="4023360"/>
            <a:ext cx="3291840" cy="1645920"/>
          </a:xfrm>
          <a:prstGeom prst="roundRect">
            <a:avLst/>
          </a:prstGeom>
          <a:solidFill>
            <a:srgbClr val="FFFFFF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229600" y="4206240"/>
            <a:ext cx="2926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A1A2E"/>
                </a:solidFill>
                <a:latin typeface="Calibri"/>
              </a:defRPr>
            </a:pPr>
            <a:r>
              <a:t>📝  Docs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0" y="4754880"/>
            <a:ext cx="29260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4A5568"/>
                </a:solidFill>
                <a:latin typeface="Calibri"/>
              </a:defRPr>
            </a:pPr>
            <a:r>
              <a:t>Changelog + Wishlist, rendered from markdown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685</Words>
  <Application>Microsoft Macintosh PowerPoint</Application>
  <PresentationFormat>Widescreen</PresentationFormat>
  <Paragraphs>140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Arial</vt:lpstr>
      <vt:lpstr>Bell MT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Microsoft Office User</cp:lastModifiedBy>
  <cp:revision>2</cp:revision>
  <dcterms:created xsi:type="dcterms:W3CDTF">2013-01-27T09:14:16Z</dcterms:created>
  <dcterms:modified xsi:type="dcterms:W3CDTF">2026-03-23T19:33:13Z</dcterms:modified>
  <cp:category/>
</cp:coreProperties>
</file>