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Good morning. Today I present ai-engineering — a governance framework for AI-assisted development.</a:t>
            </a:r>
          </a:p>
          <a:p/>
          <a:p>
            <a:r>
              <a:t>It is not a platform to buy. It is not a pipeline to manage. It is a content framework — Markdown, YAML, JSON, Bash — that turns AI assistance into governed delivery.</a:t>
            </a:r>
          </a:p>
          <a:p/>
          <a:p>
            <a:r>
              <a:t>Open source, MIT license, Python 3.11+, compatible with any operating system.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Every non-trivial change follows a 4-document cycle:</a:t>
            </a:r>
          </a:p>
          <a:p>
            <a:r>
              <a:t>- spec.md — the WHAT.</a:t>
            </a:r>
          </a:p>
          <a:p>
            <a:r>
              <a:t>- plan.md — the HOW.</a:t>
            </a:r>
          </a:p>
          <a:p>
            <a:r>
              <a:t>- tasks.md — the DO.</a:t>
            </a:r>
          </a:p>
          <a:p>
            <a:r>
              <a:t>- done.md — the DONE.</a:t>
            </a:r>
          </a:p>
          <a:p/>
          <a:p>
            <a:r>
              <a:t>It is NOT bureaucracy. It is AI session recovery. Any agent can resume any spec at any point.</a:t>
            </a:r>
          </a:p>
          <a:p/>
          <a:p>
            <a:r>
              <a:t>Multi-agent execution is parallel. Each phase passes through a phase gate.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Institutional memory lives in 5 state files:</a:t>
            </a:r>
          </a:p>
          <a:p>
            <a:r>
              <a:t>- install-manifest.json: what was installed, when.</a:t>
            </a:r>
          </a:p>
          <a:p>
            <a:r>
              <a:t>- ownership-map.json: who owns each path.</a:t>
            </a:r>
          </a:p>
          <a:p>
            <a:r>
              <a:t>- sources.lock.json: remote skills with verifiable checksums.</a:t>
            </a:r>
          </a:p>
          <a:p>
            <a:r>
              <a:t>- decision-store.json: 17 real decisions with SHA-256 context hash.</a:t>
            </a:r>
          </a:p>
          <a:p>
            <a:r>
              <a:t>- audit-log.ndjson: 185 recorded events.</a:t>
            </a:r>
          </a:p>
          <a:p/>
          <a:p>
            <a:r>
              <a:t>Decision continuity: Agent A decides in session 1, Agent B does not ask again in session 5.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3 mandatory stages:</a:t>
            </a:r>
          </a:p>
          <a:p>
            <a:r>
              <a:t>- Pre-commit: ruff format, ruff lint, gitleaks.</a:t>
            </a:r>
          </a:p>
          <a:p>
            <a:r>
              <a:t>- Commit-msg: valid format, branch protection.</a:t>
            </a:r>
          </a:p>
          <a:p>
            <a:r>
              <a:t>- Pre-push: semgrep, pip-audit, pytest, ty.</a:t>
            </a:r>
          </a:p>
          <a:p/>
          <a:p>
            <a:r>
              <a:t>Thresholds: Coverage &gt;=90%, Duplication &lt;=3%, CC &lt;=10, CogC &lt;=15.</a:t>
            </a:r>
          </a:p>
          <a:p/>
          <a:p>
            <a:r>
              <a:t>Structured risk acceptance: Critical 15d, High 30d, Medium 60d, Low 90d. Maximum 2 renewals.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The value depends on who is looking:</a:t>
            </a:r>
          </a:p>
          <a:p>
            <a:r>
              <a:t>- Engineers: 60 slash commands, quality gates before push.</a:t>
            </a:r>
          </a:p>
          <a:p>
            <a:r>
              <a:t>- Governance/Compliance: audit-log with 185 traceable events, decision store with 17 decisions.</a:t>
            </a:r>
          </a:p>
          <a:p>
            <a:r>
              <a:t>- Security/AppSec: gitleaks + semgrep + pip-audit on every push.</a:t>
            </a:r>
          </a:p>
          <a:p>
            <a:r>
              <a:t>- Quality/DevEx: Sonar-like quality gates WITHOUT a SonarQube server.</a:t>
            </a:r>
          </a:p>
          <a:p>
            <a:r>
              <a:t>- Architecture: Standards with layering, ownership boundaries.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Direct business case:</a:t>
            </a:r>
          </a:p>
          <a:p>
            <a:r>
              <a:t>- Risk reduction: 0 ungated operations. 100% gate execution.</a:t>
            </a:r>
          </a:p>
          <a:p>
            <a:r>
              <a:t>- Cost avoidance: 0 SonarQube licenses. MIT open source.</a:t>
            </a:r>
          </a:p>
          <a:p>
            <a:r>
              <a:t>- Consistency: same framework across all repos.</a:t>
            </a:r>
          </a:p>
          <a:p>
            <a:r>
              <a:t>- Time savings: &lt;5 min from install to first governed commit.</a:t>
            </a:r>
          </a:p>
          <a:p>
            <a:r>
              <a:t>- Compliance readiness: audit log, risk acceptance, decision store with SHA-256.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No vendor lock-in.</a:t>
            </a:r>
          </a:p>
          <a:p/>
          <a:p>
            <a:r>
              <a:t>Claude Code: CLAUDE.md + 60 slash commands.</a:t>
            </a:r>
          </a:p>
          <a:p>
            <a:r>
              <a:t>Copilot: copilot-instructions.md + 45 prompt files in .github/prompts/ + 15 custom agents in .github/agents/.</a:t>
            </a:r>
          </a:p>
          <a:p>
            <a:r>
              <a:t>Codex: codex.md.</a:t>
            </a:r>
          </a:p>
          <a:p>
            <a:r>
              <a:t>Terminal: CLI directly.</a:t>
            </a:r>
          </a:p>
          <a:p/>
          <a:p>
            <a:r>
              <a:t>You change providers, you keep the governance.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Why not just an instructions file?</a:t>
            </a:r>
          </a:p>
          <a:p/>
          <a:p>
            <a:r>
              <a:t>Simple instructions work for individual tasks. They break at scale:</a:t>
            </a:r>
          </a:p>
          <a:p>
            <a:r>
              <a:t>- No enforcement, no state, no ownership, no audit trail.</a:t>
            </a:r>
          </a:p>
          <a:p>
            <a:r>
              <a:t>- No security scanning, no risk management, no delivery lifecycle.</a:t>
            </a:r>
          </a:p>
          <a:p/>
          <a:p>
            <a:r>
              <a:t>Simple instructions: 0/8 capabilities enforced. ai-engineering: 8/8.</a:t>
            </a:r>
          </a:p>
          <a:p/>
          <a:p>
            <a:r>
              <a:t>Instructions tell AI what to do. ai-engineering ensures it actually does 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Against the alternatives:</a:t>
            </a:r>
          </a:p>
          <a:p>
            <a:r>
              <a:t>- vs SpecKit: manages specs — ai-engineering manages the full governed cycle.</a:t>
            </a:r>
          </a:p>
          <a:p>
            <a:r>
              <a:t>- vs BMAD: strong multi-agent, but heavyweight.</a:t>
            </a:r>
          </a:p>
          <a:p>
            <a:r>
              <a:t>- vs GSD: pragmatic, no governance backbone.</a:t>
            </a:r>
          </a:p>
          <a:p>
            <a:r>
              <a:t>- vs OpenSpec: aspirational standard, not installable today.</a:t>
            </a:r>
          </a:p>
          <a:p/>
          <a:p>
            <a:r>
              <a:t>Five differentiators:</a:t>
            </a:r>
          </a:p>
          <a:p>
            <a:r>
              <a:t>1. Content-first</a:t>
            </a:r>
          </a:p>
          <a:p>
            <a:r>
              <a:t>2. Non-bypassable enforcement</a:t>
            </a:r>
          </a:p>
          <a:p>
            <a:r>
              <a:t>3. Risk lifecycle</a:t>
            </a:r>
          </a:p>
          <a:p>
            <a:r>
              <a:t>4. Cross-IDE day one</a:t>
            </a:r>
          </a:p>
          <a:p>
            <a:r>
              <a:t>5. Ownership model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The ask: approve ai-engineering as the governance standard for AI-assisted development in the organization.</a:t>
            </a:r>
          </a:p>
          <a:p/>
          <a:p>
            <a:r>
              <a:t>Pilot plan: 2-3 repositories next quarter.</a:t>
            </a:r>
          </a:p>
          <a:p>
            <a:r>
              <a:t>Metrics: gate execution rate, time to governed commit, security catch rate, decision reuse rate.</a:t>
            </a:r>
          </a:p>
          <a:p/>
          <a:p>
            <a:r>
              <a:t>Roadmap:</a:t>
            </a:r>
          </a:p>
          <a:p>
            <a:r>
              <a:t>- Phase 1: GitHub + Python + Claude/Copilot/Codex.</a:t>
            </a:r>
          </a:p>
          <a:p>
            <a:r>
              <a:t>- Phase 2: Azure DevOps + more stacks + signature verification.</a:t>
            </a:r>
          </a:p>
          <a:p>
            <a:r>
              <a:t>- Phase 3: Multi-agent orchestration + docs site.</a:t>
            </a:r>
          </a:p>
          <a:p/>
          <a:p>
            <a:r>
              <a:t>Investment: $0 license cost. MIT open source.</a:t>
            </a:r>
          </a:p>
          <a:p>
            <a:r>
              <a:t>Next step: Approve the pilot scope. The framework is ready to install today.</a:t>
            </a:r>
          </a:p>
          <a:p/>
          <a:p>
            <a:r>
              <a:t>Thank you. Questions?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To understand why we need governance, let's see how we got here.</a:t>
            </a:r>
          </a:p>
          <a:p/>
          <a:p>
            <a:r>
              <a:t>In 2022 we had code completion — Copilot, TabNine — suggesting line by line. In 2023 came chat-in-IDE: conversations with AI inside the editor. In 2024, agentic coding — tools like Claude Code or Devin that execute complete tasks autonomously.</a:t>
            </a:r>
          </a:p>
          <a:p/>
          <a:p>
            <a:r>
              <a:t>In 2025 the multi-agent ecosystem exploded: MCP — Model Context Protocol — for tool integration, and A2A — Agent-to-Agent — for agent coordination.</a:t>
            </a:r>
          </a:p>
          <a:p/>
          <a:p>
            <a:r>
              <a:t>But here is the critical point: all this capability has developed without a governance layer. More power without more control.</a:t>
            </a:r>
          </a:p>
          <a:p/>
          <a:p>
            <a:r>
              <a:t>Skills: reusable procedures in Markdown.</a:t>
            </a:r>
          </a:p>
          <a:p>
            <a:r>
              <a:t>Agents: specialized personas — behavior contracts.</a:t>
            </a:r>
          </a:p>
          <a:p>
            <a:r>
              <a:t>MCP: Model Context Protocol — standard for external tool connection.</a:t>
            </a:r>
          </a:p>
          <a:p>
            <a:r>
              <a:t>A2A: Agent-to-Agent — coordination between multiple agents.</a:t>
            </a:r>
          </a:p>
          <a:p/>
          <a:p>
            <a:r>
              <a:t>ai-engineering does NOT use MCP or A2A directly — but it positions itself as the missing governance layer.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This is what happens when you use AI to code without governance.</a:t>
            </a:r>
          </a:p>
          <a:p/>
          <a:p>
            <a:r>
              <a:t>Four AI agents, same codebase, zero coordination. The result:</a:t>
            </a:r>
          </a:p>
          <a:p>
            <a:r>
              <a:t>- Secrets in commits — AI generates code with credentials.</a:t>
            </a:r>
          </a:p>
          <a:p>
            <a:r>
              <a:t>- Quality gates bypassed — AI skips tests, ignores linting.</a:t>
            </a:r>
          </a:p>
          <a:p>
            <a:r>
              <a:t>- Architectural drift — each agent makes different decisions.</a:t>
            </a:r>
          </a:p>
          <a:p>
            <a:r>
              <a:t>- Repeated decisions — AI asks the same thing every session.</a:t>
            </a:r>
          </a:p>
          <a:p/>
          <a:p>
            <a:r>
              <a:t>For the boards:</a:t>
            </a:r>
          </a:p>
          <a:p>
            <a:r>
              <a:t>- Compliance gaps: no audit trail.</a:t>
            </a:r>
          </a:p>
          <a:p>
            <a:r>
              <a:t>- Security exposure: secrets in git.</a:t>
            </a:r>
          </a:p>
          <a:p>
            <a:r>
              <a:t>- Quality degradation: no thresholds.</a:t>
            </a:r>
          </a:p>
          <a:p>
            <a:r>
              <a:t>- Knowledge loss: decisions that are lost.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We did not arrive at ai-engineering on the first try. We explored four frameworks:</a:t>
            </a:r>
          </a:p>
          <a:p/>
          <a:p>
            <a:r>
              <a:t>- SpecKit: good spec management, but no enforcement.</a:t>
            </a:r>
          </a:p>
          <a:p>
            <a:r>
              <a:t>- BMAD Method: excellent orchestration, but heavyweight.</a:t>
            </a:r>
          </a:p>
          <a:p>
            <a:r>
              <a:t>- GSD: pragmatic, but no governance.</a:t>
            </a:r>
          </a:p>
          <a:p>
            <a:r>
              <a:t>- OpenSpec: standard aspirations, but no practical tooling.</a:t>
            </a:r>
          </a:p>
          <a:p/>
          <a:p>
            <a:r>
              <a:t>After 5 iterations: content-first governance, simple to adopt, strict for enforcement, flexible to scale.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What is ai-engineering exactly?</a:t>
            </a:r>
          </a:p>
          <a:p/>
          <a:p>
            <a:r>
              <a:t>It is NOT a platform. It is NOT a CI/CD pipeline. It is a content framework.</a:t>
            </a:r>
          </a:p>
          <a:p/>
          <a:p>
            <a:r>
              <a:t>Five subdirectories:</a:t>
            </a:r>
          </a:p>
          <a:p>
            <a:r>
              <a:t>- standards/ — framework and team rules.</a:t>
            </a:r>
          </a:p>
          <a:p>
            <a:r>
              <a:t>- skills/ — 45 reusable procedures in 6 categories.</a:t>
            </a:r>
          </a:p>
          <a:p>
            <a:r>
              <a:t>- agents/ — 15 specialized personas.</a:t>
            </a:r>
          </a:p>
          <a:p>
            <a:r>
              <a:t>- context/ — delivery specs, product contracts.</a:t>
            </a:r>
          </a:p>
          <a:p>
            <a:r>
              <a:t>- state/ — decision store, audit log, manifests.</a:t>
            </a:r>
          </a:p>
          <a:p/>
          <a:p>
            <a:r>
              <a:t>Minimal CLI: ai-eng install, update, doctor, validate.</a:t>
            </a:r>
          </a:p>
          <a:p/>
          <a:p>
            <a:r>
              <a:t>Works with Claude Code (60 slash commands), GitHub Copilot (45 prompt files + 15 custom agents), OpenAI Codex.</a:t>
            </a:r>
          </a:p>
          <a:p>
            <a:r>
              <a:t>A constitution for the AI-assisted repository.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The developer experience in under 5 minutes:</a:t>
            </a:r>
          </a:p>
          <a:p/>
          <a:p>
            <a:r>
              <a:t>ai-eng install . — creates the governance root, configures git hooks, generates state files.</a:t>
            </a:r>
          </a:p>
          <a:p/>
          <a:p>
            <a:r>
              <a:t>Every commit goes through quality gates:</a:t>
            </a:r>
          </a:p>
          <a:p>
            <a:r>
              <a:t>- Pre-commit: ruff format/lint, gitleaks.</a:t>
            </a:r>
          </a:p>
          <a:p>
            <a:r>
              <a:t>- Commit-msg: valid format, branch protection.</a:t>
            </a:r>
          </a:p>
          <a:p>
            <a:r>
              <a:t>- Pre-push: semgrep SAST/OWASP, pip-audit CVEs, pytest, ty type checking.</a:t>
            </a:r>
          </a:p>
          <a:p/>
          <a:p>
            <a:r>
              <a:t>If any gate fails: the push is blocked. No bypass.</a:t>
            </a:r>
          </a:p>
          <a:p/>
          <a:p>
            <a:r>
              <a:t>Your next commit after install is already governed.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Four clear boundaries:</a:t>
            </a:r>
          </a:p>
          <a:p/>
          <a:p>
            <a:r>
              <a:t>1. Framework-managed: standards, skills, agents. Updatable with ai-eng update.</a:t>
            </a:r>
          </a:p>
          <a:p>
            <a:r>
              <a:t>2. Team-managed: standards/team/. NEVER overwritten by updates.</a:t>
            </a:r>
          </a:p>
          <a:p>
            <a:r>
              <a:t>3. Project-managed: specs, contracts. NEVER overwritten.</a:t>
            </a:r>
          </a:p>
          <a:p>
            <a:r>
              <a:t>4. System-managed: runtime state files.</a:t>
            </a:r>
          </a:p>
          <a:p/>
          <a:p>
            <a:r>
              <a:t>Ownership boundaries are non-negotiable.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45 skills organized in 6 categories:</a:t>
            </a:r>
          </a:p>
          <a:p>
            <a:r>
              <a:t>- Workflows (6): commit, PR, acho, pre-implementation, cleanup, self-improve.</a:t>
            </a:r>
          </a:p>
          <a:p>
            <a:r>
              <a:t>- Dev (10): debug, refactor, code review, test runner, test strategy, migration, deps, data modeling, CI/CD generation, multi-agent.</a:t>
            </a:r>
          </a:p>
          <a:p>
            <a:r>
              <a:t>- Review (6): architecture, performance, security, data security, DAST, container security.</a:t>
            </a:r>
          </a:p>
          <a:p>
            <a:r>
              <a:t>- Docs (5): changelog, explain, writer, simplify, prompt design.</a:t>
            </a:r>
          </a:p>
          <a:p>
            <a:r>
              <a:t>- Govern (12): create/delete specs, skills, agents + integrity check, contract compliance, ownership audit, adaptive standards + risk lifecycle.</a:t>
            </a:r>
          </a:p>
          <a:p>
            <a:r>
              <a:t>- Quality (6): audit code, docs audit, install check, release gate, SBOM, test gap analysis.</a:t>
            </a:r>
          </a:p>
          <a:p/>
          <a:p>
            <a:r>
              <a:t>They are NOT code. They are behavior specifications. Any AI agent reads and executes them.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15 specialized agents organized by function:</a:t>
            </a:r>
          </a:p>
          <a:p/>
          <a:p>
            <a:r>
              <a:t>Code quality: Principal Engineer, Code Simplifier, Quality Auditor.</a:t>
            </a:r>
          </a:p>
          <a:p>
            <a:r>
              <a:t>Architecture &amp; design: Architect, Navigator.</a:t>
            </a:r>
          </a:p>
          <a:p>
            <a:r>
              <a:t>Security: Security Reviewer.</a:t>
            </a:r>
          </a:p>
          <a:p>
            <a:r>
              <a:t>Testing &amp; verification: Test Master, Verify App, Debugger.</a:t>
            </a:r>
          </a:p>
          <a:p>
            <a:r>
              <a:t>Delivery &amp; ops: Orchestrator, DevOps Engineer, PR Reviewer.</a:t>
            </a:r>
          </a:p>
          <a:p>
            <a:r>
              <a:t>Documentation &amp; governance: Docs Writer, Governance Steward, Platform Auditor.</a:t>
            </a:r>
          </a:p>
          <a:p/>
          <a:p>
            <a:r>
              <a:t>Each agent has: Identity, Capabilities, Activation rules, Behavior protocol, Referenced Skills, Output Contract, and Boundaries.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365760"/>
            <a:ext cx="12191695" cy="50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2011680"/>
            <a:ext cx="9997135" cy="109728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5200" b="1">
                <a:solidFill>
                  <a:srgbClr val="FFFFFF"/>
                </a:solidFill>
                <a:latin typeface="JetBrains Mono"/>
              </a:rPr>
              <a:t>ai-engineering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3017520"/>
            <a:ext cx="9997135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400" b="0">
                <a:solidFill>
                  <a:srgbClr val="F8FAFB"/>
                </a:solidFill>
                <a:latin typeface="Inter"/>
              </a:rPr>
              <a:t>Governance for AI-Assisted Development</a:t>
            </a:r>
          </a:p>
        </p:txBody>
      </p:sp>
      <p:sp>
        <p:nvSpPr>
          <p:cNvPr id="5" name="Rectangle 4"/>
          <p:cNvSpPr/>
          <p:nvPr/>
        </p:nvSpPr>
        <p:spPr>
          <a:xfrm>
            <a:off x="4724247" y="3703320"/>
            <a:ext cx="2743200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97280" y="3931920"/>
            <a:ext cx="9997135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600" b="0">
                <a:solidFill>
                  <a:srgbClr val="64748B"/>
                </a:solidFill>
                <a:latin typeface="Inter"/>
              </a:rPr>
              <a:t>Simple.  Efficient.  Practical.  Robust.  Secure.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626967" y="4937760"/>
            <a:ext cx="1463040" cy="41148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3626967" y="4937760"/>
            <a:ext cx="1463040" cy="4114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MIT License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364327" y="4937760"/>
            <a:ext cx="1463040" cy="41148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364327" y="4937760"/>
            <a:ext cx="1463040" cy="4114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Python 3.11+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101687" y="4937760"/>
            <a:ext cx="1463040" cy="41148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101687" y="4937760"/>
            <a:ext cx="1463040" cy="4114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Cross-IDE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6400800"/>
            <a:ext cx="12191695" cy="50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Spec-Driven Delivery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4 documents, parallel execution, phase gates</a:t>
            </a:r>
          </a:p>
        </p:txBody>
      </p:sp>
      <p:sp>
        <p:nvSpPr>
          <p:cNvPr id="5" name="Rectangle 4"/>
          <p:cNvSpPr/>
          <p:nvPr/>
        </p:nvSpPr>
        <p:spPr>
          <a:xfrm>
            <a:off x="1386687" y="2103120"/>
            <a:ext cx="2011680" cy="1371600"/>
          </a:xfrm>
          <a:prstGeom prst="rect">
            <a:avLst/>
          </a:prstGeom>
          <a:solidFill>
            <a:srgbClr val="1E293B"/>
          </a:solidFill>
          <a:ln w="254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386687" y="2103120"/>
            <a:ext cx="2011680" cy="36576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386687" y="2103120"/>
            <a:ext cx="201168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0B1120"/>
                </a:solidFill>
                <a:latin typeface="Inter"/>
              </a:rPr>
              <a:t>WHAT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78127" y="2560320"/>
            <a:ext cx="182880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spec.md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78127" y="2926080"/>
            <a:ext cx="182880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Requirements, scope,
acceptance</a:t>
            </a:r>
          </a:p>
        </p:txBody>
      </p:sp>
      <p:sp>
        <p:nvSpPr>
          <p:cNvPr id="10" name="Up Arrow Callout 9"/>
          <p:cNvSpPr/>
          <p:nvPr/>
        </p:nvSpPr>
        <p:spPr>
          <a:xfrm>
            <a:off x="3444087" y="2606040"/>
            <a:ext cx="365760" cy="365760"/>
          </a:xfrm>
          <a:prstGeom prst="upArrowCallou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3855567" y="2103120"/>
            <a:ext cx="2011680" cy="1371600"/>
          </a:xfrm>
          <a:prstGeom prst="rect">
            <a:avLst/>
          </a:prstGeom>
          <a:solidFill>
            <a:srgbClr val="1E293B"/>
          </a:solidFill>
          <a:ln w="254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3855567" y="2103120"/>
            <a:ext cx="2011680" cy="36576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855567" y="2103120"/>
            <a:ext cx="201168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0B1120"/>
                </a:solidFill>
                <a:latin typeface="Inter"/>
              </a:rPr>
              <a:t>HOW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47007" y="2560320"/>
            <a:ext cx="182880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plan.md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47007" y="2926080"/>
            <a:ext cx="182880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Architecture,
trade-offs</a:t>
            </a:r>
          </a:p>
        </p:txBody>
      </p:sp>
      <p:sp>
        <p:nvSpPr>
          <p:cNvPr id="16" name="Up Arrow Callout 15"/>
          <p:cNvSpPr/>
          <p:nvPr/>
        </p:nvSpPr>
        <p:spPr>
          <a:xfrm>
            <a:off x="5912967" y="2606040"/>
            <a:ext cx="365760" cy="365760"/>
          </a:xfrm>
          <a:prstGeom prst="upArrowCallou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324447" y="2103120"/>
            <a:ext cx="2011680" cy="1371600"/>
          </a:xfrm>
          <a:prstGeom prst="rect">
            <a:avLst/>
          </a:prstGeom>
          <a:solidFill>
            <a:srgbClr val="1E293B"/>
          </a:solidFill>
          <a:ln w="254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6324447" y="2103120"/>
            <a:ext cx="2011680" cy="36576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324447" y="2103120"/>
            <a:ext cx="201168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0B1120"/>
                </a:solidFill>
                <a:latin typeface="Inter"/>
              </a:rPr>
              <a:t>DO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15887" y="2560320"/>
            <a:ext cx="182880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tasks.md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15887" y="2926080"/>
            <a:ext cx="182880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Ordered tasks,
assignable</a:t>
            </a:r>
          </a:p>
        </p:txBody>
      </p:sp>
      <p:sp>
        <p:nvSpPr>
          <p:cNvPr id="22" name="Up Arrow Callout 21"/>
          <p:cNvSpPr/>
          <p:nvPr/>
        </p:nvSpPr>
        <p:spPr>
          <a:xfrm>
            <a:off x="8381847" y="2606040"/>
            <a:ext cx="365760" cy="365760"/>
          </a:xfrm>
          <a:prstGeom prst="upArrowCallou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8793327" y="2103120"/>
            <a:ext cx="2011680" cy="1371600"/>
          </a:xfrm>
          <a:prstGeom prst="rect">
            <a:avLst/>
          </a:prstGeom>
          <a:solidFill>
            <a:srgbClr val="1E293B"/>
          </a:solidFill>
          <a:ln w="254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8793327" y="2103120"/>
            <a:ext cx="2011680" cy="36576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793327" y="2103120"/>
            <a:ext cx="201168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0B1120"/>
                </a:solidFill>
                <a:latin typeface="Inter"/>
              </a:rPr>
              <a:t>DONE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884767" y="2560320"/>
            <a:ext cx="182880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done.md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884767" y="2926080"/>
            <a:ext cx="182880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Completion,
learnings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386687" y="3840480"/>
            <a:ext cx="9418320" cy="411480"/>
          </a:xfrm>
          <a:prstGeom prst="rect">
            <a:avLst/>
          </a:prstGeom>
          <a:solidFill>
            <a:srgbClr val="1E293B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1386687" y="3840480"/>
            <a:ext cx="9418320" cy="4114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8FAFB"/>
                </a:solidFill>
                <a:latin typeface="Inter"/>
              </a:rPr>
              <a:t>PHASE GATES  ·  Each phase passes a gate before the next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569567" y="4663440"/>
            <a:ext cx="2926080" cy="365760"/>
          </a:xfrm>
          <a:prstGeom prst="rect">
            <a:avLst/>
          </a:prstGeom>
          <a:solidFill>
            <a:srgbClr val="1E293B"/>
          </a:solidFill>
          <a:ln w="12700">
            <a:solidFill>
              <a:srgbClr val="94A3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1661007" y="4663440"/>
            <a:ext cx="91440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E2E8F0"/>
                </a:solidFill>
                <a:latin typeface="Inter"/>
              </a:rPr>
              <a:t>Agent A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575407" y="4663440"/>
            <a:ext cx="182880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64748B"/>
                </a:solidFill>
                <a:latin typeface="Inter"/>
              </a:rPr>
              <a:t>feat/spec-NNN-phase1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632807" y="4663440"/>
            <a:ext cx="2926080" cy="365760"/>
          </a:xfrm>
          <a:prstGeom prst="rect">
            <a:avLst/>
          </a:prstGeom>
          <a:solidFill>
            <a:srgbClr val="1E293B"/>
          </a:solidFill>
          <a:ln w="12700">
            <a:solidFill>
              <a:srgbClr val="94A3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4724247" y="4663440"/>
            <a:ext cx="91440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E2E8F0"/>
                </a:solidFill>
                <a:latin typeface="Inter"/>
              </a:rPr>
              <a:t>Agent B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638647" y="4663440"/>
            <a:ext cx="182880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64748B"/>
                </a:solidFill>
                <a:latin typeface="Inter"/>
              </a:rPr>
              <a:t>feat/spec-NNN-phase2</a:t>
            </a:r>
          </a:p>
        </p:txBody>
      </p:sp>
      <p:sp>
        <p:nvSpPr>
          <p:cNvPr id="36" name="Rectangle 35"/>
          <p:cNvSpPr/>
          <p:nvPr/>
        </p:nvSpPr>
        <p:spPr>
          <a:xfrm>
            <a:off x="7696047" y="4663440"/>
            <a:ext cx="2926080" cy="365760"/>
          </a:xfrm>
          <a:prstGeom prst="rect">
            <a:avLst/>
          </a:prstGeom>
          <a:solidFill>
            <a:srgbClr val="1E293B"/>
          </a:solidFill>
          <a:ln w="12700">
            <a:solidFill>
              <a:srgbClr val="94A3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7787487" y="4663440"/>
            <a:ext cx="91440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E2E8F0"/>
                </a:solidFill>
                <a:latin typeface="Inter"/>
              </a:rPr>
              <a:t>Agent C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701887" y="4663440"/>
            <a:ext cx="182880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64748B"/>
                </a:solidFill>
                <a:latin typeface="Inter"/>
              </a:rPr>
              <a:t>feat/spec-NNN-phase3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97280" y="5303520"/>
            <a:ext cx="9997135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Format: spec-NNN: Task X.Y — description  →  Each commit traceable to spec + task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State Management and Decision Continuity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920240"/>
            <a:ext cx="457200" cy="6400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200" b="0">
                <a:solidFill>
                  <a:srgbClr val="00D4AA"/>
                </a:solidFill>
                <a:latin typeface="Inter"/>
              </a:rPr>
              <a:t>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45920" y="1965960"/>
            <a:ext cx="256032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install-manifest.json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45920" y="2240280"/>
            <a:ext cx="493776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64748B"/>
                </a:solidFill>
                <a:latin typeface="Inter"/>
              </a:rPr>
              <a:t>What was installed, when, which version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2670048"/>
            <a:ext cx="457200" cy="6400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200" b="0">
                <a:solidFill>
                  <a:srgbClr val="00D4AA"/>
                </a:solidFill>
                <a:latin typeface="Inter"/>
              </a:rPr>
              <a:t>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45920" y="2715768"/>
            <a:ext cx="256032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ownership-map.json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45920" y="2990088"/>
            <a:ext cx="493776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64748B"/>
                </a:solidFill>
                <a:latin typeface="Inter"/>
              </a:rPr>
              <a:t>Who owns each path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3419856"/>
            <a:ext cx="457200" cy="6400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200" b="0">
                <a:solidFill>
                  <a:srgbClr val="00D4AA"/>
                </a:solidFill>
                <a:latin typeface="Inter"/>
              </a:rPr>
              <a:t>🔗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45920" y="3465576"/>
            <a:ext cx="256032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sources.lock.json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45920" y="3739896"/>
            <a:ext cx="493776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64748B"/>
                </a:solidFill>
                <a:latin typeface="Inter"/>
              </a:rPr>
              <a:t>Remote skills with verifiable checksums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4169664"/>
            <a:ext cx="457200" cy="6400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200" b="0">
                <a:solidFill>
                  <a:srgbClr val="00D4AA"/>
                </a:solidFill>
                <a:latin typeface="Inter"/>
              </a:rPr>
              <a:t>💡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45920" y="4215384"/>
            <a:ext cx="256032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decision-store.json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45920" y="4489704"/>
            <a:ext cx="493776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64748B"/>
                </a:solidFill>
                <a:latin typeface="Inter"/>
              </a:rPr>
              <a:t>10 real decisions with SHA-256 context hash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97280" y="4919472"/>
            <a:ext cx="457200" cy="6400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200" b="0">
                <a:solidFill>
                  <a:srgbClr val="00D4AA"/>
                </a:solidFill>
                <a:latin typeface="Inter"/>
              </a:rPr>
              <a:t>📋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45920" y="4965192"/>
            <a:ext cx="256032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audit-log.ndjson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45920" y="5239512"/>
            <a:ext cx="493776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64748B"/>
                </a:solidFill>
                <a:latin typeface="Inter"/>
              </a:rPr>
              <a:t>183 recorded events — append-only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040880" y="1920240"/>
            <a:ext cx="4114800" cy="3840480"/>
          </a:xfrm>
          <a:prstGeom prst="rect">
            <a:avLst/>
          </a:prstGeom>
          <a:solidFill>
            <a:srgbClr val="1E293B"/>
          </a:solidFill>
          <a:ln w="254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223760" y="2057400"/>
            <a:ext cx="374904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600" b="1">
                <a:solidFill>
                  <a:srgbClr val="E2E8F0"/>
                </a:solidFill>
                <a:latin typeface="Inter"/>
              </a:rPr>
              <a:t>Decision Continuity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223760" y="2423160"/>
            <a:ext cx="2286000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223760" y="2606040"/>
            <a:ext cx="3749040" cy="2926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F8FAFB"/>
                </a:solidFill>
                <a:latin typeface="Inter"/>
              </a:rPr>
              <a:t>Agent A decides in session 1
  → generates SHA-256 context hash
Agent B arrives in session 5
  → reads decision store
  → does NOT ask again
Only re-prompt if:
  • expired
  • scope changed
  • severity changed
  • policy changed
  • context hash changed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Quality Gates and Security</a:t>
            </a:r>
          </a:p>
        </p:txBody>
      </p:sp>
      <p:sp>
        <p:nvSpPr>
          <p:cNvPr id="4" name="Rectangle 3"/>
          <p:cNvSpPr/>
          <p:nvPr/>
        </p:nvSpPr>
        <p:spPr>
          <a:xfrm>
            <a:off x="1432407" y="1920240"/>
            <a:ext cx="2926080" cy="41148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432407" y="1920240"/>
            <a:ext cx="2926080" cy="4114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0B1120"/>
                </a:solidFill>
                <a:latin typeface="Inter"/>
              </a:rPr>
              <a:t>Pre-commit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69567" y="2423160"/>
            <a:ext cx="265176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✓  ruff format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69567" y="2743200"/>
            <a:ext cx="265176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✓  ruff lint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69567" y="3063240"/>
            <a:ext cx="265176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✓  gitleaks</a:t>
            </a:r>
          </a:p>
        </p:txBody>
      </p:sp>
      <p:sp>
        <p:nvSpPr>
          <p:cNvPr id="9" name="Rectangle 8"/>
          <p:cNvSpPr/>
          <p:nvPr/>
        </p:nvSpPr>
        <p:spPr>
          <a:xfrm>
            <a:off x="4632807" y="1920240"/>
            <a:ext cx="2926080" cy="411480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632807" y="1920240"/>
            <a:ext cx="2926080" cy="4114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0B1120"/>
                </a:solidFill>
                <a:latin typeface="Inter"/>
              </a:rPr>
              <a:t>Commit-msg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69967" y="2423160"/>
            <a:ext cx="265176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✓  Valid format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69967" y="2743200"/>
            <a:ext cx="265176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✓  Branch protection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833207" y="1920240"/>
            <a:ext cx="2926080" cy="411480"/>
          </a:xfrm>
          <a:prstGeom prst="rect">
            <a:avLst/>
          </a:prstGeom>
          <a:solidFill>
            <a:srgbClr val="EF44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833207" y="1920240"/>
            <a:ext cx="2926080" cy="4114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0B1120"/>
                </a:solidFill>
                <a:latin typeface="Inter"/>
              </a:rPr>
              <a:t>Pre-push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970367" y="2423160"/>
            <a:ext cx="265176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✓  semgrep SAST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970367" y="2743200"/>
            <a:ext cx="265176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✓  pip-audit CVE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970367" y="3063240"/>
            <a:ext cx="265176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✓  pytest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970367" y="3383280"/>
            <a:ext cx="265176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✓  ty types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615287" y="3931920"/>
            <a:ext cx="2103120" cy="822960"/>
          </a:xfrm>
          <a:prstGeom prst="rect">
            <a:avLst/>
          </a:prstGeom>
          <a:solidFill>
            <a:srgbClr val="1E29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706727" y="4005072"/>
            <a:ext cx="192024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1">
                <a:solidFill>
                  <a:srgbClr val="64748B"/>
                </a:solidFill>
                <a:latin typeface="Inter"/>
              </a:rPr>
              <a:t>Coverage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706727" y="4206240"/>
            <a:ext cx="192024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>
                <a:solidFill>
                  <a:srgbClr val="00D4AA"/>
                </a:solidFill>
                <a:latin typeface="Inter"/>
              </a:rPr>
              <a:t>≥ 90%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901287" y="3931920"/>
            <a:ext cx="2103120" cy="822960"/>
          </a:xfrm>
          <a:prstGeom prst="rect">
            <a:avLst/>
          </a:prstGeom>
          <a:solidFill>
            <a:srgbClr val="1E29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3992727" y="4005072"/>
            <a:ext cx="192024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1">
                <a:solidFill>
                  <a:srgbClr val="64748B"/>
                </a:solidFill>
                <a:latin typeface="Inter"/>
              </a:rPr>
              <a:t>Duplication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992727" y="4206240"/>
            <a:ext cx="192024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>
                <a:solidFill>
                  <a:srgbClr val="00D4AA"/>
                </a:solidFill>
                <a:latin typeface="Inter"/>
              </a:rPr>
              <a:t>≤ 3%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187287" y="3931920"/>
            <a:ext cx="2103120" cy="822960"/>
          </a:xfrm>
          <a:prstGeom prst="rect">
            <a:avLst/>
          </a:prstGeom>
          <a:solidFill>
            <a:srgbClr val="1E29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278727" y="4005072"/>
            <a:ext cx="192024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1">
                <a:solidFill>
                  <a:srgbClr val="64748B"/>
                </a:solidFill>
                <a:latin typeface="Inter"/>
              </a:rPr>
              <a:t>Cyclomatic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278727" y="4206240"/>
            <a:ext cx="192024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>
                <a:solidFill>
                  <a:srgbClr val="00D4AA"/>
                </a:solidFill>
                <a:latin typeface="Inter"/>
              </a:rPr>
              <a:t>≤ 10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78727" y="4498848"/>
            <a:ext cx="1920240" cy="18288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00" b="0">
                <a:solidFill>
                  <a:srgbClr val="94A3B8"/>
                </a:solidFill>
                <a:latin typeface="Inter"/>
              </a:rPr>
              <a:t>complexity</a:t>
            </a:r>
          </a:p>
        </p:txBody>
      </p:sp>
      <p:sp>
        <p:nvSpPr>
          <p:cNvPr id="29" name="Rectangle 28"/>
          <p:cNvSpPr/>
          <p:nvPr/>
        </p:nvSpPr>
        <p:spPr>
          <a:xfrm>
            <a:off x="8473287" y="3931920"/>
            <a:ext cx="2103120" cy="822960"/>
          </a:xfrm>
          <a:prstGeom prst="rect">
            <a:avLst/>
          </a:prstGeom>
          <a:solidFill>
            <a:srgbClr val="1E29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8564727" y="4005072"/>
            <a:ext cx="192024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1">
                <a:solidFill>
                  <a:srgbClr val="64748B"/>
                </a:solidFill>
                <a:latin typeface="Inter"/>
              </a:rPr>
              <a:t>Cognitive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564727" y="4206240"/>
            <a:ext cx="192024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>
                <a:solidFill>
                  <a:srgbClr val="00D4AA"/>
                </a:solidFill>
                <a:latin typeface="Inter"/>
              </a:rPr>
              <a:t>≤ 15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564727" y="4498848"/>
            <a:ext cx="1920240" cy="18288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00" b="0">
                <a:solidFill>
                  <a:srgbClr val="94A3B8"/>
                </a:solidFill>
                <a:latin typeface="Inter"/>
              </a:rPr>
              <a:t>complexity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615287" y="5120640"/>
            <a:ext cx="2103120" cy="59436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>
            <a:off x="1615287" y="5120640"/>
            <a:ext cx="73152" cy="594360"/>
          </a:xfrm>
          <a:prstGeom prst="rect">
            <a:avLst/>
          </a:prstGeom>
          <a:solidFill>
            <a:srgbClr val="EF44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1779879" y="5166360"/>
            <a:ext cx="9144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E2E8F0"/>
                </a:solidFill>
                <a:latin typeface="Inter"/>
              </a:rPr>
              <a:t>Critical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779879" y="5413248"/>
            <a:ext cx="18288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64748B"/>
                </a:solidFill>
                <a:latin typeface="Inter"/>
              </a:rPr>
              <a:t>Expiry: 15 days  ·  Max 2 renewals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3901287" y="5120640"/>
            <a:ext cx="2103120" cy="59436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ectangle 37"/>
          <p:cNvSpPr/>
          <p:nvPr/>
        </p:nvSpPr>
        <p:spPr>
          <a:xfrm>
            <a:off x="3901287" y="5120640"/>
            <a:ext cx="73152" cy="594360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4065879" y="5166360"/>
            <a:ext cx="9144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E2E8F0"/>
                </a:solidFill>
                <a:latin typeface="Inter"/>
              </a:rPr>
              <a:t>High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065879" y="5413248"/>
            <a:ext cx="18288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64748B"/>
                </a:solidFill>
                <a:latin typeface="Inter"/>
              </a:rPr>
              <a:t>Expiry: 30 days  ·  Max 2 renewals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187287" y="5120640"/>
            <a:ext cx="2103120" cy="59436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ectangle 41"/>
          <p:cNvSpPr/>
          <p:nvPr/>
        </p:nvSpPr>
        <p:spPr>
          <a:xfrm>
            <a:off x="6187287" y="5120640"/>
            <a:ext cx="73152" cy="59436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6351879" y="5166360"/>
            <a:ext cx="9144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E2E8F0"/>
                </a:solidFill>
                <a:latin typeface="Inter"/>
              </a:rPr>
              <a:t>Medium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351879" y="5413248"/>
            <a:ext cx="18288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64748B"/>
                </a:solidFill>
                <a:latin typeface="Inter"/>
              </a:rPr>
              <a:t>Expiry: 60 days  ·  Max 2 renewals</a:t>
            </a:r>
          </a:p>
        </p:txBody>
      </p:sp>
      <p:sp>
        <p:nvSpPr>
          <p:cNvPr id="45" name="Rectangle 44"/>
          <p:cNvSpPr/>
          <p:nvPr/>
        </p:nvSpPr>
        <p:spPr>
          <a:xfrm>
            <a:off x="8473287" y="5120640"/>
            <a:ext cx="2103120" cy="59436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Rectangle 45"/>
          <p:cNvSpPr/>
          <p:nvPr/>
        </p:nvSpPr>
        <p:spPr>
          <a:xfrm>
            <a:off x="8473287" y="5120640"/>
            <a:ext cx="73152" cy="594360"/>
          </a:xfrm>
          <a:prstGeom prst="rect">
            <a:avLst/>
          </a:prstGeom>
          <a:solidFill>
            <a:srgbClr val="94A3B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8637879" y="5166360"/>
            <a:ext cx="9144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E2E8F0"/>
                </a:solidFill>
                <a:latin typeface="Inter"/>
              </a:rPr>
              <a:t>Low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637879" y="5413248"/>
            <a:ext cx="18288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64748B"/>
                </a:solidFill>
                <a:latin typeface="Inter"/>
              </a:rPr>
              <a:t>Expiry: 90 days  ·  Max 2 renewals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Value by Role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97280" y="1920240"/>
          <a:ext cx="9997135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1680"/>
                <a:gridCol w="4572000"/>
                <a:gridCol w="3413455"/>
              </a:tblGrid>
              <a:tr h="609600"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0B1120"/>
                          </a:solidFill>
                          <a:latin typeface="JetBrains Mono"/>
                        </a:rPr>
                        <a:t>Role</a:t>
                      </a:r>
                    </a:p>
                  </a:txBody>
                  <a:tcPr marL="73152" marR="73152" marT="36576" marB="36576">
                    <a:solidFill>
                      <a:srgbClr val="00D4AA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0B1120"/>
                          </a:solidFill>
                          <a:latin typeface="JetBrains Mono"/>
                        </a:rPr>
                        <a:t>Value</a:t>
                      </a:r>
                    </a:p>
                  </a:txBody>
                  <a:tcPr marL="73152" marR="73152" marT="36576" marB="36576">
                    <a:solidFill>
                      <a:srgbClr val="00D4AA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0B1120"/>
                          </a:solidFill>
                          <a:latin typeface="JetBrains Mono"/>
                        </a:rPr>
                        <a:t>Key Feature</a:t>
                      </a:r>
                    </a:p>
                  </a:txBody>
                  <a:tcPr marL="73152" marR="73152" marT="36576" marB="36576">
                    <a:solidFill>
                      <a:srgbClr val="00D4AA"/>
                    </a:solidFill>
                  </a:tcPr>
                </a:tc>
              </a:tr>
              <a:tr h="6096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E2E8F0"/>
                          </a:solidFill>
                          <a:latin typeface="Inter"/>
                        </a:rPr>
                        <a:t>Engineers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F8FAFB"/>
                          </a:solidFill>
                          <a:latin typeface="Inter"/>
                        </a:rPr>
                        <a:t>Fast workflows — 60 slash commands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F8FAFB"/>
                          </a:solidFill>
                          <a:latin typeface="Inter"/>
                        </a:rPr>
                        <a:t>Quality gates before push</a:t>
                      </a:r>
                    </a:p>
                  </a:txBody>
                  <a:tcPr marL="73152" marR="73152" marT="36576" marB="36576"/>
                </a:tc>
              </a:tr>
              <a:tr h="6096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E2E8F0"/>
                          </a:solidFill>
                          <a:latin typeface="Inter"/>
                        </a:rPr>
                        <a:t>Governance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F8FAFB"/>
                          </a:solidFill>
                          <a:latin typeface="Inter"/>
                        </a:rPr>
                        <a:t>audit-log with 185 traceable events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F8FAFB"/>
                          </a:solidFill>
                          <a:latin typeface="Inter"/>
                        </a:rPr>
                        <a:t>Decision store with 17 decisions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</a:tr>
              <a:tr h="6096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E2E8F0"/>
                          </a:solidFill>
                          <a:latin typeface="Inter"/>
                        </a:rPr>
                        <a:t>Security / AppSec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F8FAFB"/>
                          </a:solidFill>
                          <a:latin typeface="Inter"/>
                        </a:rPr>
                        <a:t>gitleaks + semgrep + pip-audit on every push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F8FAFB"/>
                          </a:solidFill>
                          <a:latin typeface="Inter"/>
                        </a:rPr>
                        <a:t>Risk acceptance with expiry</a:t>
                      </a:r>
                    </a:p>
                  </a:txBody>
                  <a:tcPr marL="73152" marR="73152" marT="36576" marB="36576"/>
                </a:tc>
              </a:tr>
              <a:tr h="6096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E2E8F0"/>
                          </a:solidFill>
                          <a:latin typeface="Inter"/>
                        </a:rPr>
                        <a:t>Quality / DevEx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F8FAFB"/>
                          </a:solidFill>
                          <a:latin typeface="Inter"/>
                        </a:rPr>
                        <a:t>Sonar-like quality gates WITHOUT a server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F8FAFB"/>
                          </a:solidFill>
                          <a:latin typeface="Inter"/>
                        </a:rPr>
                        <a:t>Setup in &lt; 5 minutes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</a:tr>
              <a:tr h="6096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E2E8F0"/>
                          </a:solidFill>
                          <a:latin typeface="Inter"/>
                        </a:rPr>
                        <a:t>Architecture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F8FAFB"/>
                          </a:solidFill>
                          <a:latin typeface="Inter"/>
                        </a:rPr>
                        <a:t>Standards with layering and ownership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F8FAFB"/>
                          </a:solidFill>
                          <a:latin typeface="Inter"/>
                        </a:rPr>
                        <a:t>Agent personas for consistent review</a:t>
                      </a:r>
                    </a:p>
                  </a:txBody>
                  <a:tcPr marL="73152" marR="73152" marT="36576" marB="36576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Business Case: ROI and Risk Reduction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1249527" y="2103120"/>
            <a:ext cx="2286000" cy="274320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340967" y="2377440"/>
            <a:ext cx="2103120" cy="73152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00D4AA"/>
                </a:solidFill>
                <a:latin typeface="Inter"/>
              </a:rPr>
              <a:t>100%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40967" y="3108960"/>
            <a:ext cx="210312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500" b="1">
                <a:solidFill>
                  <a:srgbClr val="E2E8F0"/>
                </a:solidFill>
                <a:latin typeface="Inter"/>
              </a:rPr>
              <a:t>Gate Execution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1615287" y="3520440"/>
            <a:ext cx="1554480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386687" y="3703320"/>
            <a:ext cx="2011680" cy="9144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0 ungated operations.
Full local enforcement.</a:t>
            </a:r>
          </a:p>
        </p:txBody>
      </p:sp>
      <p:sp>
        <p:nvSpPr>
          <p:cNvPr id="9" name="Rectangle 8"/>
          <p:cNvSpPr/>
          <p:nvPr/>
        </p:nvSpPr>
        <p:spPr>
          <a:xfrm>
            <a:off x="3718407" y="2103120"/>
            <a:ext cx="2286000" cy="274320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3809847" y="2377440"/>
            <a:ext cx="2103120" cy="73152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00D4AA"/>
                </a:solidFill>
                <a:latin typeface="Inter"/>
              </a:rPr>
              <a:t>$0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09847" y="3108960"/>
            <a:ext cx="210312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500" b="1">
                <a:solidFill>
                  <a:srgbClr val="E2E8F0"/>
                </a:solidFill>
                <a:latin typeface="Inter"/>
              </a:rPr>
              <a:t>License Cost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084167" y="3520440"/>
            <a:ext cx="1554480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855567" y="3703320"/>
            <a:ext cx="2011680" cy="9144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MIT open source.
No SonarQube, no additional CI.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187287" y="2103120"/>
            <a:ext cx="2286000" cy="274320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278727" y="2377440"/>
            <a:ext cx="2103120" cy="73152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00D4AA"/>
                </a:solidFill>
                <a:latin typeface="Inter"/>
              </a:rPr>
              <a:t>&lt; 5 min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78727" y="3108960"/>
            <a:ext cx="210312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500" b="1">
                <a:solidFill>
                  <a:srgbClr val="E2E8F0"/>
                </a:solidFill>
                <a:latin typeface="Inter"/>
              </a:rPr>
              <a:t>Time to Governed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553047" y="3520440"/>
            <a:ext cx="1554480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324447" y="3703320"/>
            <a:ext cx="2011680" cy="9144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From install to
first governed commit.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656167" y="2103120"/>
            <a:ext cx="2286000" cy="274320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747607" y="2377440"/>
            <a:ext cx="2103120" cy="73152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00D4AA"/>
                </a:solidFill>
                <a:latin typeface="Inter"/>
              </a:rPr>
              <a:t>SHA-256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747607" y="3108960"/>
            <a:ext cx="210312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500" b="1">
                <a:solidFill>
                  <a:srgbClr val="E2E8F0"/>
                </a:solidFill>
                <a:latin typeface="Inter"/>
              </a:rPr>
              <a:t>Compliance Ready</a:t>
            </a:r>
          </a:p>
        </p:txBody>
      </p:sp>
      <p:sp>
        <p:nvSpPr>
          <p:cNvPr id="22" name="Rectangle 21"/>
          <p:cNvSpPr/>
          <p:nvPr/>
        </p:nvSpPr>
        <p:spPr>
          <a:xfrm>
            <a:off x="9021927" y="3520440"/>
            <a:ext cx="1554480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793327" y="3703320"/>
            <a:ext cx="2011680" cy="9144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Audit log + risk acceptance
+ decision store.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Multi-IDE: One Framework, Every Provider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No vendor lock-in</a:t>
            </a:r>
          </a:p>
        </p:txBody>
      </p:sp>
      <p:sp>
        <p:nvSpPr>
          <p:cNvPr id="5" name="Rectangle 4"/>
          <p:cNvSpPr/>
          <p:nvPr/>
        </p:nvSpPr>
        <p:spPr>
          <a:xfrm>
            <a:off x="4815687" y="3200400"/>
            <a:ext cx="2560320" cy="1097280"/>
          </a:xfrm>
          <a:prstGeom prst="rect">
            <a:avLst/>
          </a:prstGeom>
          <a:solidFill>
            <a:srgbClr val="1E293B"/>
          </a:solidFill>
          <a:ln w="381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815687" y="3200400"/>
            <a:ext cx="2560320" cy="10972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800" b="1">
                <a:solidFill>
                  <a:srgbClr val="E2E8F0"/>
                </a:solidFill>
                <a:latin typeface="Inter"/>
              </a:rPr>
              <a:t>.ai-engineering/</a:t>
            </a:r>
          </a:p>
        </p:txBody>
      </p:sp>
      <p:sp>
        <p:nvSpPr>
          <p:cNvPr id="7" name="Rectangle 6"/>
          <p:cNvSpPr/>
          <p:nvPr/>
        </p:nvSpPr>
        <p:spPr>
          <a:xfrm>
            <a:off x="1097280" y="2011680"/>
            <a:ext cx="2560320" cy="1005840"/>
          </a:xfrm>
          <a:prstGeom prst="rect">
            <a:avLst/>
          </a:prstGeom>
          <a:solidFill>
            <a:srgbClr val="1E293B"/>
          </a:solidFill>
          <a:ln w="12700">
            <a:solidFill>
              <a:srgbClr val="94A3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34440" y="2084832"/>
            <a:ext cx="22860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Claude Code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34440" y="2377440"/>
            <a:ext cx="2286000" cy="5943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64748B"/>
                </a:solidFill>
                <a:latin typeface="Inter"/>
              </a:rPr>
              <a:t>CLAUDE.md
60 slash commands
.claude/commands/</a:t>
            </a:r>
          </a:p>
        </p:txBody>
      </p:sp>
      <p:sp>
        <p:nvSpPr>
          <p:cNvPr id="10" name="Up Arrow Callout 9"/>
          <p:cNvSpPr/>
          <p:nvPr/>
        </p:nvSpPr>
        <p:spPr>
          <a:xfrm>
            <a:off x="3749040" y="2377440"/>
            <a:ext cx="975207" cy="274320"/>
          </a:xfrm>
          <a:prstGeom prst="upArrowCallou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1097280" y="4206240"/>
            <a:ext cx="2560320" cy="1005840"/>
          </a:xfrm>
          <a:prstGeom prst="rect">
            <a:avLst/>
          </a:prstGeom>
          <a:solidFill>
            <a:srgbClr val="1E293B"/>
          </a:solidFill>
          <a:ln w="12700">
            <a:solidFill>
              <a:srgbClr val="94A3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234440" y="4279392"/>
            <a:ext cx="22860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GitHub Copilot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34440" y="4572000"/>
            <a:ext cx="2286000" cy="5943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64748B"/>
                </a:solidFill>
                <a:latin typeface="Inter"/>
              </a:rPr>
              <a:t>copilot-instructions.md
.github/prompts/ + .github/agents/</a:t>
            </a:r>
          </a:p>
        </p:txBody>
      </p:sp>
      <p:sp>
        <p:nvSpPr>
          <p:cNvPr id="14" name="Up Arrow Callout 13"/>
          <p:cNvSpPr/>
          <p:nvPr/>
        </p:nvSpPr>
        <p:spPr>
          <a:xfrm>
            <a:off x="3749040" y="4572000"/>
            <a:ext cx="975207" cy="274320"/>
          </a:xfrm>
          <a:prstGeom prst="upArrowCallou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534095" y="2011680"/>
            <a:ext cx="2560320" cy="1005840"/>
          </a:xfrm>
          <a:prstGeom prst="rect">
            <a:avLst/>
          </a:prstGeom>
          <a:solidFill>
            <a:srgbClr val="1E293B"/>
          </a:solidFill>
          <a:ln w="12700">
            <a:solidFill>
              <a:srgbClr val="94A3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671255" y="2084832"/>
            <a:ext cx="22860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OpenAI Codex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671255" y="2377440"/>
            <a:ext cx="2286000" cy="5943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64748B"/>
                </a:solidFill>
                <a:latin typeface="Inter"/>
              </a:rPr>
              <a:t>codex.md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467447" y="2487168"/>
            <a:ext cx="975208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8534095" y="4206240"/>
            <a:ext cx="2560320" cy="1005840"/>
          </a:xfrm>
          <a:prstGeom prst="rect">
            <a:avLst/>
          </a:prstGeom>
          <a:solidFill>
            <a:srgbClr val="1E293B"/>
          </a:solidFill>
          <a:ln w="12700">
            <a:solidFill>
              <a:srgbClr val="94A3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671255" y="4279392"/>
            <a:ext cx="22860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Terminal CLI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671255" y="4572000"/>
            <a:ext cx="2286000" cy="5943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64748B"/>
                </a:solidFill>
                <a:latin typeface="Inter"/>
              </a:rPr>
              <a:t>ai-eng install
ai-eng doctor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467447" y="4681728"/>
            <a:ext cx="975208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Why not AI with simple instructions?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86000" y="1920240"/>
          <a:ext cx="7315200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6080"/>
                <a:gridCol w="1828800"/>
                <a:gridCol w="2560320"/>
              </a:tblGrid>
              <a:tr h="426720">
                <a:tc>
                  <a:txBody>
                    <a:bodyPr wrap="square"/>
                    <a:lstStyle/>
                    <a:p>
                      <a:pPr algn="ctr"/>
                      <a:r>
                        <a:rPr sz="1300" b="1">
                          <a:solidFill>
                            <a:srgbClr val="0B1120"/>
                          </a:solidFill>
                          <a:latin typeface="JetBrains Mono"/>
                        </a:rPr>
                        <a:t>Capability</a:t>
                      </a:r>
                    </a:p>
                  </a:txBody>
                  <a:tcPr marL="73152" marR="73152" marT="36576" marB="36576">
                    <a:solidFill>
                      <a:srgbClr val="00D4AA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1">
                          <a:solidFill>
                            <a:srgbClr val="0B1120"/>
                          </a:solidFill>
                          <a:latin typeface="JetBrains Mono"/>
                        </a:rPr>
                        <a:t>Plain AI</a:t>
                      </a:r>
                    </a:p>
                  </a:txBody>
                  <a:tcPr marL="73152" marR="73152" marT="36576" marB="36576">
                    <a:solidFill>
                      <a:srgbClr val="00D4AA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1">
                          <a:solidFill>
                            <a:srgbClr val="0B1120"/>
                          </a:solidFill>
                          <a:latin typeface="JetBrains Mono"/>
                        </a:rPr>
                        <a:t>ai-engineering</a:t>
                      </a:r>
                    </a:p>
                  </a:txBody>
                  <a:tcPr marL="73152" marR="73152" marT="36576" marB="36576">
                    <a:solidFill>
                      <a:srgbClr val="00D4AA"/>
                    </a:solidFill>
                  </a:tcPr>
                </a:tc>
              </a:tr>
              <a:tr h="42672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F8FAFB"/>
                          </a:solidFill>
                          <a:latin typeface="Inter"/>
                        </a:rPr>
                        <a:t>Local enforcement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600" b="1">
                          <a:solidFill>
                            <a:srgbClr val="94A3B8"/>
                          </a:solidFill>
                          <a:latin typeface="Inter"/>
                        </a:rPr>
                        <a:t>—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600" b="1">
                          <a:solidFill>
                            <a:srgbClr val="00D4AA"/>
                          </a:solidFill>
                          <a:latin typeface="Inter"/>
                        </a:rPr>
                        <a:t>✓</a:t>
                      </a:r>
                    </a:p>
                  </a:txBody>
                  <a:tcPr marL="73152" marR="73152" marT="36576" marB="36576"/>
                </a:tc>
              </a:tr>
              <a:tr h="42672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F8FAFB"/>
                          </a:solidFill>
                          <a:latin typeface="Inter"/>
                        </a:rPr>
                        <a:t>State / memory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600" b="1">
                          <a:solidFill>
                            <a:srgbClr val="94A3B8"/>
                          </a:solidFill>
                          <a:latin typeface="Inter"/>
                        </a:rPr>
                        <a:t>—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600" b="1">
                          <a:solidFill>
                            <a:srgbClr val="00D4AA"/>
                          </a:solidFill>
                          <a:latin typeface="Inter"/>
                        </a:rPr>
                        <a:t>✓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</a:tr>
              <a:tr h="42672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F8FAFB"/>
                          </a:solidFill>
                          <a:latin typeface="Inter"/>
                        </a:rPr>
                        <a:t>Ownership model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600" b="1">
                          <a:solidFill>
                            <a:srgbClr val="94A3B8"/>
                          </a:solidFill>
                          <a:latin typeface="Inter"/>
                        </a:rPr>
                        <a:t>—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600" b="1">
                          <a:solidFill>
                            <a:srgbClr val="00D4AA"/>
                          </a:solidFill>
                          <a:latin typeface="Inter"/>
                        </a:rPr>
                        <a:t>✓</a:t>
                      </a:r>
                    </a:p>
                  </a:txBody>
                  <a:tcPr marL="73152" marR="73152" marT="36576" marB="36576"/>
                </a:tc>
              </a:tr>
              <a:tr h="42672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F8FAFB"/>
                          </a:solidFill>
                          <a:latin typeface="Inter"/>
                        </a:rPr>
                        <a:t>Audit trail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600" b="1">
                          <a:solidFill>
                            <a:srgbClr val="94A3B8"/>
                          </a:solidFill>
                          <a:latin typeface="Inter"/>
                        </a:rPr>
                        <a:t>—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600" b="1">
                          <a:solidFill>
                            <a:srgbClr val="00D4AA"/>
                          </a:solidFill>
                          <a:latin typeface="Inter"/>
                        </a:rPr>
                        <a:t>✓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</a:tr>
              <a:tr h="42672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F8FAFB"/>
                          </a:solidFill>
                          <a:latin typeface="Inter"/>
                        </a:rPr>
                        <a:t>Security scanning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600" b="1">
                          <a:solidFill>
                            <a:srgbClr val="94A3B8"/>
                          </a:solidFill>
                          <a:latin typeface="Inter"/>
                        </a:rPr>
                        <a:t>—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600" b="1">
                          <a:solidFill>
                            <a:srgbClr val="00D4AA"/>
                          </a:solidFill>
                          <a:latin typeface="Inter"/>
                        </a:rPr>
                        <a:t>✓</a:t>
                      </a:r>
                    </a:p>
                  </a:txBody>
                  <a:tcPr marL="73152" marR="73152" marT="36576" marB="36576"/>
                </a:tc>
              </a:tr>
              <a:tr h="42672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F8FAFB"/>
                          </a:solidFill>
                          <a:latin typeface="Inter"/>
                        </a:rPr>
                        <a:t>Risk management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600" b="1">
                          <a:solidFill>
                            <a:srgbClr val="94A3B8"/>
                          </a:solidFill>
                          <a:latin typeface="Inter"/>
                        </a:rPr>
                        <a:t>—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600" b="1">
                          <a:solidFill>
                            <a:srgbClr val="00D4AA"/>
                          </a:solidFill>
                          <a:latin typeface="Inter"/>
                        </a:rPr>
                        <a:t>✓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</a:tr>
              <a:tr h="42672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F8FAFB"/>
                          </a:solidFill>
                          <a:latin typeface="Inter"/>
                        </a:rPr>
                        <a:t>Delivery lifecycle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600" b="1">
                          <a:solidFill>
                            <a:srgbClr val="94A3B8"/>
                          </a:solidFill>
                          <a:latin typeface="Inter"/>
                        </a:rPr>
                        <a:t>—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600" b="1">
                          <a:solidFill>
                            <a:srgbClr val="00D4AA"/>
                          </a:solidFill>
                          <a:latin typeface="Inter"/>
                        </a:rPr>
                        <a:t>✓</a:t>
                      </a:r>
                    </a:p>
                  </a:txBody>
                  <a:tcPr marL="73152" marR="73152" marT="36576" marB="36576"/>
                </a:tc>
              </a:tr>
              <a:tr h="42672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F8FAFB"/>
                          </a:solidFill>
                          <a:latin typeface="Inter"/>
                        </a:rPr>
                        <a:t>Cross-IDE governance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600" b="1">
                          <a:solidFill>
                            <a:srgbClr val="94A3B8"/>
                          </a:solidFill>
                          <a:latin typeface="Inter"/>
                        </a:rPr>
                        <a:t>—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600" b="1">
                          <a:solidFill>
                            <a:srgbClr val="00D4AA"/>
                          </a:solidFill>
                          <a:latin typeface="Inter"/>
                        </a:rPr>
                        <a:t>✓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0" y="5943600"/>
            <a:ext cx="73152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F4444"/>
                </a:solidFill>
                <a:latin typeface="Inter"/>
              </a:rPr>
              <a:t>Plain AI: 0/8 capabilities enforced    ·    ai-engineering: 8/8 capabilities enforced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Comparison with Alternatives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Scored comparison — 6 axes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97280" y="2011680"/>
          <a:ext cx="9997135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1680"/>
                <a:gridCol w="1597091"/>
                <a:gridCol w="1597091"/>
                <a:gridCol w="1597091"/>
                <a:gridCol w="1597091"/>
                <a:gridCol w="1597091"/>
              </a:tblGrid>
              <a:tr h="496388">
                <a:tc>
                  <a:txBody>
                    <a:bodyPr wrap="square"/>
                    <a:lstStyle/>
                    <a:p>
                      <a:pPr algn="ctr"/>
                      <a:r>
                        <a:rPr sz="1200" b="1">
                          <a:solidFill>
                            <a:srgbClr val="E2E8F0"/>
                          </a:solidFill>
                          <a:latin typeface="JetBrains Mono"/>
                        </a:rPr>
                        <a:t>Axis</a:t>
                      </a:r>
                    </a:p>
                  </a:txBody>
                  <a:tcPr marL="73152" marR="73152" marT="36576" marB="36576">
                    <a:solidFill>
                      <a:srgbClr val="1E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1">
                          <a:solidFill>
                            <a:srgbClr val="E2E8F0"/>
                          </a:solidFill>
                          <a:latin typeface="JetBrains Mono"/>
                        </a:rPr>
                        <a:t>SpecKit</a:t>
                      </a:r>
                    </a:p>
                  </a:txBody>
                  <a:tcPr marL="73152" marR="73152" marT="36576" marB="36576">
                    <a:solidFill>
                      <a:srgbClr val="1E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1">
                          <a:solidFill>
                            <a:srgbClr val="E2E8F0"/>
                          </a:solidFill>
                          <a:latin typeface="JetBrains Mono"/>
                        </a:rPr>
                        <a:t>BMAD</a:t>
                      </a:r>
                    </a:p>
                  </a:txBody>
                  <a:tcPr marL="73152" marR="73152" marT="36576" marB="36576">
                    <a:solidFill>
                      <a:srgbClr val="1E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1">
                          <a:solidFill>
                            <a:srgbClr val="E2E8F0"/>
                          </a:solidFill>
                          <a:latin typeface="JetBrains Mono"/>
                        </a:rPr>
                        <a:t>GSD</a:t>
                      </a:r>
                    </a:p>
                  </a:txBody>
                  <a:tcPr marL="73152" marR="73152" marT="36576" marB="36576">
                    <a:solidFill>
                      <a:srgbClr val="1E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1">
                          <a:solidFill>
                            <a:srgbClr val="E2E8F0"/>
                          </a:solidFill>
                          <a:latin typeface="JetBrains Mono"/>
                        </a:rPr>
                        <a:t>OpenSpec</a:t>
                      </a:r>
                    </a:p>
                  </a:txBody>
                  <a:tcPr marL="73152" marR="73152" marT="36576" marB="36576">
                    <a:solidFill>
                      <a:srgbClr val="1E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1">
                          <a:solidFill>
                            <a:srgbClr val="0B1120"/>
                          </a:solidFill>
                          <a:latin typeface="JetBrains Mono"/>
                        </a:rPr>
                        <a:t>ai-eng</a:t>
                      </a:r>
                    </a:p>
                  </a:txBody>
                  <a:tcPr marL="73152" marR="73152" marT="36576" marB="36576">
                    <a:solidFill>
                      <a:srgbClr val="00D4AA"/>
                    </a:solidFill>
                  </a:tcPr>
                </a:tc>
              </a:tr>
              <a:tr h="496388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F8FAFB"/>
                          </a:solidFill>
                          <a:latin typeface="Inter"/>
                        </a:rPr>
                        <a:t>Governance depth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3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5</a:t>
                      </a:r>
                    </a:p>
                  </a:txBody>
                  <a:tcPr marL="73152" marR="73152" marT="36576" marB="36576">
                    <a:solidFill>
                      <a:srgbClr val="0B1E3A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2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4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1">
                          <a:solidFill>
                            <a:srgbClr val="00D4AA"/>
                          </a:solidFill>
                          <a:latin typeface="Inter"/>
                        </a:rPr>
                        <a:t>9</a:t>
                      </a:r>
                    </a:p>
                  </a:txBody>
                  <a:tcPr marL="73152" marR="73152" marT="36576" marB="36576">
                    <a:solidFill>
                      <a:srgbClr val="0B2A22"/>
                    </a:solidFill>
                  </a:tcPr>
                </a:tc>
              </a:tr>
              <a:tr h="496388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F8FAFB"/>
                          </a:solidFill>
                          <a:latin typeface="Inter"/>
                        </a:rPr>
                        <a:t>Enforcement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1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3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1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2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1">
                          <a:solidFill>
                            <a:srgbClr val="00D4AA"/>
                          </a:solidFill>
                          <a:latin typeface="Inter"/>
                        </a:rPr>
                        <a:t>9</a:t>
                      </a:r>
                    </a:p>
                  </a:txBody>
                  <a:tcPr marL="73152" marR="73152" marT="36576" marB="36576">
                    <a:solidFill>
                      <a:srgbClr val="0B2A22"/>
                    </a:solidFill>
                  </a:tcPr>
                </a:tc>
              </a:tr>
              <a:tr h="496388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F8FAFB"/>
                          </a:solidFill>
                          <a:latin typeface="Inter"/>
                        </a:rPr>
                        <a:t>Practicality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6</a:t>
                      </a:r>
                    </a:p>
                  </a:txBody>
                  <a:tcPr marL="73152" marR="73152" marT="36576" marB="36576">
                    <a:solidFill>
                      <a:srgbClr val="0B1E3A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3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8</a:t>
                      </a:r>
                    </a:p>
                  </a:txBody>
                  <a:tcPr marL="73152" marR="73152" marT="36576" marB="36576">
                    <a:solidFill>
                      <a:srgbClr val="0B2A2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2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1">
                          <a:solidFill>
                            <a:srgbClr val="00D4AA"/>
                          </a:solidFill>
                          <a:latin typeface="Inter"/>
                        </a:rPr>
                        <a:t>8</a:t>
                      </a:r>
                    </a:p>
                  </a:txBody>
                  <a:tcPr marL="73152" marR="73152" marT="36576" marB="36576">
                    <a:solidFill>
                      <a:srgbClr val="0B2A22"/>
                    </a:solidFill>
                  </a:tcPr>
                </a:tc>
              </a:tr>
              <a:tr h="496388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F8FAFB"/>
                          </a:solidFill>
                          <a:latin typeface="Inter"/>
                        </a:rPr>
                        <a:t>Cross-IDE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3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2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4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5</a:t>
                      </a:r>
                    </a:p>
                  </a:txBody>
                  <a:tcPr marL="73152" marR="73152" marT="36576" marB="36576">
                    <a:solidFill>
                      <a:srgbClr val="0B1E3A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1">
                          <a:solidFill>
                            <a:srgbClr val="00D4AA"/>
                          </a:solidFill>
                          <a:latin typeface="Inter"/>
                        </a:rPr>
                        <a:t>9</a:t>
                      </a:r>
                    </a:p>
                  </a:txBody>
                  <a:tcPr marL="73152" marR="73152" marT="36576" marB="36576">
                    <a:solidFill>
                      <a:srgbClr val="0B2A22"/>
                    </a:solidFill>
                  </a:tcPr>
                </a:tc>
              </a:tr>
              <a:tr h="496388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F8FAFB"/>
                          </a:solidFill>
                          <a:latin typeface="Inter"/>
                        </a:rPr>
                        <a:t>Risk lifecycle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0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1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0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2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1">
                          <a:solidFill>
                            <a:srgbClr val="00D4AA"/>
                          </a:solidFill>
                          <a:latin typeface="Inter"/>
                        </a:rPr>
                        <a:t>8</a:t>
                      </a:r>
                    </a:p>
                  </a:txBody>
                  <a:tcPr marL="73152" marR="73152" marT="36576" marB="36576">
                    <a:solidFill>
                      <a:srgbClr val="0B2A22"/>
                    </a:solidFill>
                  </a:tcPr>
                </a:tc>
              </a:tr>
              <a:tr h="496392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F8FAFB"/>
                          </a:solidFill>
                          <a:latin typeface="Inter"/>
                        </a:rPr>
                        <a:t>State continuity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2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3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1</a:t>
                      </a:r>
                    </a:p>
                  </a:txBody>
                  <a:tcPr marL="73152" marR="73152" marT="36576" marB="36576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0">
                          <a:solidFill>
                            <a:srgbClr val="E2E8F0"/>
                          </a:solidFill>
                          <a:latin typeface="Inter"/>
                        </a:rPr>
                        <a:t>3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1">
                          <a:solidFill>
                            <a:srgbClr val="00D4AA"/>
                          </a:solidFill>
                          <a:latin typeface="Inter"/>
                        </a:rPr>
                        <a:t>9</a:t>
                      </a:r>
                    </a:p>
                  </a:txBody>
                  <a:tcPr marL="73152" marR="73152" marT="36576" marB="36576">
                    <a:solidFill>
                      <a:srgbClr val="0B2A22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97280" y="566928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Scale 0-10  ·  Green &gt;=8 (leader)  ·  Blue &gt;=5 (competent)  ·  Grey &gt;=3 (partial)  ·  No color &lt;3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60350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1">
                <a:solidFill>
                  <a:srgbClr val="F8FAFB"/>
                </a:solidFill>
                <a:latin typeface="Inter"/>
              </a:rPr>
              <a:t>5 differentiators: Content-first  ·  Non-bypassable enforcement  ·  Risk lifecycle  ·  Cross-IDE day one  ·  Ownership model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/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097280"/>
            <a:ext cx="9997135" cy="7315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4400" b="1">
                <a:solidFill>
                  <a:srgbClr val="00D4AA"/>
                </a:solidFill>
                <a:latin typeface="JetBrains Mono"/>
              </a:rPr>
              <a:t>The Ask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0" y="1828800"/>
            <a:ext cx="9997135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1">
                <a:solidFill>
                  <a:srgbClr val="E2E8F0"/>
                </a:solidFill>
                <a:latin typeface="Inter"/>
              </a:rPr>
              <a:t>Approve ai-engineering as the governance standard for AI-assisted development.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80160" y="2468880"/>
            <a:ext cx="73152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0">
                <a:solidFill>
                  <a:srgbClr val="F8FAFB"/>
                </a:solidFill>
                <a:latin typeface="Inter"/>
              </a:rPr>
              <a:t>→  2-3 repositories next quarter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80160" y="2761488"/>
            <a:ext cx="73152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0">
                <a:solidFill>
                  <a:srgbClr val="F8FAFB"/>
                </a:solidFill>
                <a:latin typeface="Inter"/>
              </a:rPr>
              <a:t>→  Metrics: gate execution, time to governed commit,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80160" y="3054096"/>
            <a:ext cx="73152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0">
                <a:solidFill>
                  <a:srgbClr val="F8FAFB"/>
                </a:solidFill>
                <a:latin typeface="Inter"/>
              </a:rPr>
              <a:t>     security catch rate, decision reuse rate</a:t>
            </a:r>
          </a:p>
        </p:txBody>
      </p:sp>
      <p:sp>
        <p:nvSpPr>
          <p:cNvPr id="9" name="Rectangle 8"/>
          <p:cNvSpPr/>
          <p:nvPr/>
        </p:nvSpPr>
        <p:spPr>
          <a:xfrm>
            <a:off x="1097280" y="3840480"/>
            <a:ext cx="4114800" cy="50292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34440" y="3840480"/>
            <a:ext cx="3840480" cy="50292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0B1120"/>
                </a:solidFill>
                <a:latin typeface="Inter"/>
              </a:rPr>
              <a:t>Phase 1 — Now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94960" y="3840480"/>
            <a:ext cx="5486400" cy="50292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GitHub + Python + Claude/Copilot/Codex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97280" y="4480560"/>
            <a:ext cx="3200400" cy="502920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234440" y="4480560"/>
            <a:ext cx="2926080" cy="50292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0B1120"/>
                </a:solidFill>
                <a:latin typeface="Inter"/>
              </a:rPr>
              <a:t>Phase 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80560" y="4480560"/>
            <a:ext cx="5486400" cy="50292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Azure DevOps + more stacks + signature verification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97280" y="5120640"/>
            <a:ext cx="2560320" cy="502920"/>
          </a:xfrm>
          <a:prstGeom prst="rect">
            <a:avLst/>
          </a:prstGeom>
          <a:solidFill>
            <a:srgbClr val="EF44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234440" y="5120640"/>
            <a:ext cx="2286000" cy="50292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0B1120"/>
                </a:solidFill>
                <a:latin typeface="Inter"/>
              </a:rPr>
              <a:t>Phase 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40480" y="5120640"/>
            <a:ext cx="5486400" cy="50292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Multi-agent orchestration + docs site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097280" y="5577840"/>
            <a:ext cx="9997135" cy="457200"/>
          </a:xfrm>
          <a:prstGeom prst="rect">
            <a:avLst/>
          </a:prstGeom>
          <a:solidFill>
            <a:srgbClr val="1E29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97280" y="5577840"/>
            <a:ext cx="9997135" cy="45720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F8FAFB"/>
                </a:solidFill>
                <a:latin typeface="Inter"/>
              </a:rPr>
              <a:t>Investment: $0 licenses (MIT)  ·  Tooling: Python + git hooks  ·  Framework ready to install today.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0" y="6400800"/>
            <a:ext cx="12191695" cy="50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Current State of AI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From autocomplete to governance</a:t>
            </a:r>
          </a:p>
        </p:txBody>
      </p:sp>
      <p:sp>
        <p:nvSpPr>
          <p:cNvPr id="5" name="Rectangle 4"/>
          <p:cNvSpPr/>
          <p:nvPr/>
        </p:nvSpPr>
        <p:spPr>
          <a:xfrm>
            <a:off x="1097280" y="301752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891540" y="2824480"/>
            <a:ext cx="411480" cy="411480"/>
          </a:xfrm>
          <a:prstGeom prst="ellipse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17220" y="2286000"/>
            <a:ext cx="9144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2022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5780" y="3383280"/>
            <a:ext cx="109728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F8FAFB"/>
                </a:solidFill>
                <a:latin typeface="Inter"/>
              </a:rPr>
              <a:t>Code
Completion</a:t>
            </a:r>
          </a:p>
        </p:txBody>
      </p:sp>
      <p:sp>
        <p:nvSpPr>
          <p:cNvPr id="9" name="Oval 8"/>
          <p:cNvSpPr/>
          <p:nvPr/>
        </p:nvSpPr>
        <p:spPr>
          <a:xfrm>
            <a:off x="3390823" y="2824480"/>
            <a:ext cx="411480" cy="411480"/>
          </a:xfrm>
          <a:prstGeom prst="ellipse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3116503" y="2286000"/>
            <a:ext cx="9144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2023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25063" y="3383280"/>
            <a:ext cx="109728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F8FAFB"/>
                </a:solidFill>
                <a:latin typeface="Inter"/>
              </a:rPr>
              <a:t>Chat-in-
IDE</a:t>
            </a:r>
          </a:p>
        </p:txBody>
      </p:sp>
      <p:sp>
        <p:nvSpPr>
          <p:cNvPr id="12" name="Oval 11"/>
          <p:cNvSpPr/>
          <p:nvPr/>
        </p:nvSpPr>
        <p:spPr>
          <a:xfrm>
            <a:off x="5890107" y="2824480"/>
            <a:ext cx="411480" cy="411480"/>
          </a:xfrm>
          <a:prstGeom prst="ellipse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615787" y="2286000"/>
            <a:ext cx="9144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2024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24347" y="3383280"/>
            <a:ext cx="109728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F8FAFB"/>
                </a:solidFill>
                <a:latin typeface="Inter"/>
              </a:rPr>
              <a:t>Agentic
Coding</a:t>
            </a:r>
          </a:p>
        </p:txBody>
      </p:sp>
      <p:sp>
        <p:nvSpPr>
          <p:cNvPr id="15" name="Oval 14"/>
          <p:cNvSpPr/>
          <p:nvPr/>
        </p:nvSpPr>
        <p:spPr>
          <a:xfrm>
            <a:off x="8389391" y="2824480"/>
            <a:ext cx="411480" cy="411480"/>
          </a:xfrm>
          <a:prstGeom prst="ellipse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115071" y="2286000"/>
            <a:ext cx="9144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2025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023631" y="3383280"/>
            <a:ext cx="109728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F8FAFB"/>
                </a:solidFill>
                <a:latin typeface="Inter"/>
              </a:rPr>
              <a:t>Multi-Agent
(MCP/A2A)</a:t>
            </a:r>
          </a:p>
        </p:txBody>
      </p:sp>
      <p:sp>
        <p:nvSpPr>
          <p:cNvPr id="18" name="Oval 17"/>
          <p:cNvSpPr/>
          <p:nvPr/>
        </p:nvSpPr>
        <p:spPr>
          <a:xfrm>
            <a:off x="10888675" y="2824480"/>
            <a:ext cx="411480" cy="411480"/>
          </a:xfrm>
          <a:prstGeom prst="ellipse">
            <a:avLst/>
          </a:prstGeom>
          <a:solidFill>
            <a:srgbClr val="EF44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614355" y="2286000"/>
            <a:ext cx="9144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Today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522915" y="3383280"/>
            <a:ext cx="109728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F8FAFB"/>
                </a:solidFill>
                <a:latin typeface="Inter"/>
              </a:rPr>
              <a:t>Governance
???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249527" y="4937760"/>
            <a:ext cx="2286000" cy="914400"/>
          </a:xfrm>
          <a:prstGeom prst="rect">
            <a:avLst/>
          </a:prstGeom>
          <a:solidFill>
            <a:srgbClr val="1E29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359255" y="5010912"/>
            <a:ext cx="2066544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00D4AA"/>
                </a:solidFill>
                <a:latin typeface="Inter"/>
              </a:rPr>
              <a:t>Skills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359255" y="5285232"/>
            <a:ext cx="2066544" cy="5029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64748B"/>
                </a:solidFill>
                <a:latin typeface="Inter"/>
              </a:rPr>
              <a:t>Reusable procedures
in Markdown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718407" y="4937760"/>
            <a:ext cx="2286000" cy="914400"/>
          </a:xfrm>
          <a:prstGeom prst="rect">
            <a:avLst/>
          </a:prstGeom>
          <a:solidFill>
            <a:srgbClr val="1E29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3828135" y="5010912"/>
            <a:ext cx="2066544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00D4AA"/>
                </a:solidFill>
                <a:latin typeface="Inter"/>
              </a:rPr>
              <a:t>Agents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828135" y="5285232"/>
            <a:ext cx="2066544" cy="5029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64748B"/>
                </a:solidFill>
                <a:latin typeface="Inter"/>
              </a:rPr>
              <a:t>Specialized personas —
behavior contracts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187287" y="4937760"/>
            <a:ext cx="2286000" cy="914400"/>
          </a:xfrm>
          <a:prstGeom prst="rect">
            <a:avLst/>
          </a:prstGeom>
          <a:solidFill>
            <a:srgbClr val="1E29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297015" y="5010912"/>
            <a:ext cx="2066544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00D4AA"/>
                </a:solidFill>
                <a:latin typeface="Inter"/>
              </a:rPr>
              <a:t>MCP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297015" y="5285232"/>
            <a:ext cx="2066544" cy="5029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64748B"/>
                </a:solidFill>
                <a:latin typeface="Inter"/>
              </a:rPr>
              <a:t>Model Context Protocol —
external tool connection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656167" y="4937760"/>
            <a:ext cx="2286000" cy="914400"/>
          </a:xfrm>
          <a:prstGeom prst="rect">
            <a:avLst/>
          </a:prstGeom>
          <a:solidFill>
            <a:srgbClr val="1E29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765895" y="5010912"/>
            <a:ext cx="2066544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00D4AA"/>
                </a:solidFill>
                <a:latin typeface="Inter"/>
              </a:rPr>
              <a:t>A2A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765895" y="5285232"/>
            <a:ext cx="2066544" cy="5029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64748B"/>
                </a:solidFill>
                <a:latin typeface="Inter"/>
              </a:rPr>
              <a:t>Agent-to-Agent —
coordination between agents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The Problem: Ungoverned AI</a:t>
            </a:r>
          </a:p>
        </p:txBody>
      </p:sp>
      <p:sp>
        <p:nvSpPr>
          <p:cNvPr id="4" name="Rectangle 3"/>
          <p:cNvSpPr/>
          <p:nvPr/>
        </p:nvSpPr>
        <p:spPr>
          <a:xfrm>
            <a:off x="5090007" y="2286000"/>
            <a:ext cx="2011680" cy="914400"/>
          </a:xfrm>
          <a:prstGeom prst="rect">
            <a:avLst/>
          </a:prstGeom>
          <a:solidFill>
            <a:srgbClr val="1E293B"/>
          </a:solidFill>
          <a:ln w="254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90007" y="2286000"/>
            <a:ext cx="2011680" cy="91440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600" b="1">
                <a:solidFill>
                  <a:srgbClr val="E2E8F0"/>
                </a:solidFill>
                <a:latin typeface="Inter"/>
              </a:rPr>
              <a:t>CODEBASE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2804007" y="2194560"/>
            <a:ext cx="1463040" cy="640080"/>
          </a:xfrm>
          <a:prstGeom prst="roundRect">
            <a:avLst/>
          </a:prstGeom>
          <a:solidFill>
            <a:srgbClr val="0B1E3A"/>
          </a:solidFill>
          <a:ln w="12700">
            <a:solidFill>
              <a:srgbClr val="2E6B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2804007" y="2194560"/>
            <a:ext cx="1463040" cy="6400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7AB5D6"/>
                </a:solidFill>
                <a:latin typeface="Inter"/>
              </a:rPr>
              <a:t>Agent A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558887" y="2194560"/>
            <a:ext cx="1463040" cy="640080"/>
          </a:xfrm>
          <a:prstGeom prst="roundRect">
            <a:avLst/>
          </a:prstGeom>
          <a:solidFill>
            <a:srgbClr val="0B1E3A"/>
          </a:solidFill>
          <a:ln w="12700">
            <a:solidFill>
              <a:srgbClr val="2E6B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558887" y="2194560"/>
            <a:ext cx="1463040" cy="6400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7AB5D6"/>
                </a:solidFill>
                <a:latin typeface="Inter"/>
              </a:rPr>
              <a:t>Agent B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901287" y="1280160"/>
            <a:ext cx="1463040" cy="640080"/>
          </a:xfrm>
          <a:prstGeom prst="roundRect">
            <a:avLst/>
          </a:prstGeom>
          <a:solidFill>
            <a:srgbClr val="0B1E3A"/>
          </a:solidFill>
          <a:ln w="12700">
            <a:solidFill>
              <a:srgbClr val="2E6B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901287" y="1280160"/>
            <a:ext cx="1463040" cy="6400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7AB5D6"/>
                </a:solidFill>
                <a:latin typeface="Inter"/>
              </a:rPr>
              <a:t>Agent C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78727" y="1280160"/>
            <a:ext cx="1463040" cy="640080"/>
          </a:xfrm>
          <a:prstGeom prst="roundRect">
            <a:avLst/>
          </a:prstGeom>
          <a:solidFill>
            <a:srgbClr val="0B1E3A"/>
          </a:solidFill>
          <a:ln w="12700">
            <a:solidFill>
              <a:srgbClr val="2E6B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278727" y="1280160"/>
            <a:ext cx="1463040" cy="6400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7AB5D6"/>
                </a:solidFill>
                <a:latin typeface="Inter"/>
              </a:rPr>
              <a:t>Agent D</a:t>
            </a:r>
          </a:p>
        </p:txBody>
      </p:sp>
      <p:sp>
        <p:nvSpPr>
          <p:cNvPr id="14" name="Diamond 13"/>
          <p:cNvSpPr/>
          <p:nvPr/>
        </p:nvSpPr>
        <p:spPr>
          <a:xfrm>
            <a:off x="4815687" y="2560320"/>
            <a:ext cx="228600" cy="228600"/>
          </a:xfrm>
          <a:prstGeom prst="diamond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Diamond 14"/>
          <p:cNvSpPr/>
          <p:nvPr/>
        </p:nvSpPr>
        <p:spPr>
          <a:xfrm>
            <a:off x="7147407" y="2560320"/>
            <a:ext cx="228600" cy="228600"/>
          </a:xfrm>
          <a:prstGeom prst="diamond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Diamond 15"/>
          <p:cNvSpPr/>
          <p:nvPr/>
        </p:nvSpPr>
        <p:spPr>
          <a:xfrm>
            <a:off x="5364327" y="1965960"/>
            <a:ext cx="228600" cy="228600"/>
          </a:xfrm>
          <a:prstGeom prst="diamond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Diamond 16"/>
          <p:cNvSpPr/>
          <p:nvPr/>
        </p:nvSpPr>
        <p:spPr>
          <a:xfrm>
            <a:off x="6461607" y="1965960"/>
            <a:ext cx="228600" cy="228600"/>
          </a:xfrm>
          <a:prstGeom prst="diamond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1318107" y="3931920"/>
            <a:ext cx="2286000" cy="105156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1318107" y="3931920"/>
            <a:ext cx="73152" cy="105156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482699" y="4023360"/>
            <a:ext cx="20116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E2E8F0"/>
                </a:solidFill>
                <a:latin typeface="Inter"/>
              </a:rPr>
              <a:t>Secrets in commits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82699" y="4343400"/>
            <a:ext cx="201168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64748B"/>
                </a:solidFill>
                <a:latin typeface="Inter"/>
              </a:rPr>
              <a:t>Credentials exposed
in git history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741267" y="3931920"/>
            <a:ext cx="2286000" cy="105156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3741267" y="3931920"/>
            <a:ext cx="73152" cy="105156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3905859" y="4023360"/>
            <a:ext cx="20116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E2E8F0"/>
                </a:solidFill>
                <a:latin typeface="Inter"/>
              </a:rPr>
              <a:t>Quality gates bypassed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905859" y="4343400"/>
            <a:ext cx="201168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64748B"/>
                </a:solidFill>
                <a:latin typeface="Inter"/>
              </a:rPr>
              <a:t>No local enforcement;
tests and lint ignored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164427" y="3931920"/>
            <a:ext cx="2286000" cy="105156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6164427" y="3931920"/>
            <a:ext cx="73152" cy="105156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329019" y="4023360"/>
            <a:ext cx="20116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E2E8F0"/>
                </a:solidFill>
                <a:latin typeface="Inter"/>
              </a:rPr>
              <a:t>Architectural drift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329019" y="4343400"/>
            <a:ext cx="201168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64748B"/>
                </a:solidFill>
                <a:latin typeface="Inter"/>
              </a:rPr>
              <a:t>Each agent makes
different decisions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587587" y="3931920"/>
            <a:ext cx="2286000" cy="105156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8587587" y="3931920"/>
            <a:ext cx="73152" cy="105156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8752179" y="4023360"/>
            <a:ext cx="20116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E2E8F0"/>
                </a:solidFill>
                <a:latin typeface="Inter"/>
              </a:rPr>
              <a:t>Repeated decisions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752179" y="4343400"/>
            <a:ext cx="201168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64748B"/>
                </a:solidFill>
                <a:latin typeface="Inter"/>
              </a:rPr>
              <a:t>No memory between
AI sessions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482699" y="5166360"/>
            <a:ext cx="20116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EF4444"/>
                </a:solidFill>
                <a:latin typeface="Inter"/>
              </a:rPr>
              <a:t>→ Compliance gaps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905859" y="5166360"/>
            <a:ext cx="20116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EF4444"/>
                </a:solidFill>
                <a:latin typeface="Inter"/>
              </a:rPr>
              <a:t>→ Security exposure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329019" y="5166360"/>
            <a:ext cx="20116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EF4444"/>
                </a:solidFill>
                <a:latin typeface="Inter"/>
              </a:rPr>
              <a:t>→ Quality degradation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752179" y="5166360"/>
            <a:ext cx="20116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EF4444"/>
                </a:solidFill>
                <a:latin typeface="Inter"/>
              </a:rPr>
              <a:t>→ Knowledge loss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The Journey: 5 Rewrites</a:t>
            </a:r>
          </a:p>
        </p:txBody>
      </p:sp>
      <p:sp>
        <p:nvSpPr>
          <p:cNvPr id="4" name="Rectangle 3"/>
          <p:cNvSpPr/>
          <p:nvPr/>
        </p:nvSpPr>
        <p:spPr>
          <a:xfrm>
            <a:off x="1097280" y="2011680"/>
            <a:ext cx="2560320" cy="640080"/>
          </a:xfrm>
          <a:prstGeom prst="rect">
            <a:avLst/>
          </a:prstGeom>
          <a:solidFill>
            <a:srgbClr val="1E293B"/>
          </a:solidFill>
          <a:ln w="12700">
            <a:solidFill>
              <a:srgbClr val="94A3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234440" y="2057400"/>
            <a:ext cx="22860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SpecKit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34440" y="2331720"/>
            <a:ext cx="22860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64748B"/>
                </a:solidFill>
                <a:latin typeface="Inter"/>
              </a:rPr>
              <a:t>Specs without enforcement</a:t>
            </a:r>
          </a:p>
        </p:txBody>
      </p:sp>
      <p:sp>
        <p:nvSpPr>
          <p:cNvPr id="7" name="Rectangle 6"/>
          <p:cNvSpPr/>
          <p:nvPr/>
        </p:nvSpPr>
        <p:spPr>
          <a:xfrm>
            <a:off x="1097280" y="2834640"/>
            <a:ext cx="2560320" cy="640080"/>
          </a:xfrm>
          <a:prstGeom prst="rect">
            <a:avLst/>
          </a:prstGeom>
          <a:solidFill>
            <a:srgbClr val="1E293B"/>
          </a:solidFill>
          <a:ln w="12700">
            <a:solidFill>
              <a:srgbClr val="94A3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34440" y="2880360"/>
            <a:ext cx="22860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BMAD Method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34440" y="3154680"/>
            <a:ext cx="22860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64748B"/>
                </a:solidFill>
                <a:latin typeface="Inter"/>
              </a:rPr>
              <a:t>Multi-agent, heavyweight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97280" y="3657600"/>
            <a:ext cx="2560320" cy="640080"/>
          </a:xfrm>
          <a:prstGeom prst="rect">
            <a:avLst/>
          </a:prstGeom>
          <a:solidFill>
            <a:srgbClr val="1E293B"/>
          </a:solidFill>
          <a:ln w="12700">
            <a:solidFill>
              <a:srgbClr val="94A3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234440" y="3703320"/>
            <a:ext cx="22860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GSD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34440" y="3977640"/>
            <a:ext cx="22860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64748B"/>
                </a:solidFill>
                <a:latin typeface="Inter"/>
              </a:rPr>
              <a:t>Pragmatic, no governance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97280" y="4480560"/>
            <a:ext cx="2560320" cy="640080"/>
          </a:xfrm>
          <a:prstGeom prst="rect">
            <a:avLst/>
          </a:prstGeom>
          <a:solidFill>
            <a:srgbClr val="1E293B"/>
          </a:solidFill>
          <a:ln w="12700">
            <a:solidFill>
              <a:srgbClr val="94A3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234440" y="4526280"/>
            <a:ext cx="22860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OpenSpec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34440" y="4800600"/>
            <a:ext cx="22860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64748B"/>
                </a:solidFill>
                <a:latin typeface="Inter"/>
              </a:rPr>
              <a:t>Standard without tooling</a:t>
            </a:r>
          </a:p>
        </p:txBody>
      </p:sp>
      <p:sp>
        <p:nvSpPr>
          <p:cNvPr id="16" name="16-Point Star 15"/>
          <p:cNvSpPr/>
          <p:nvPr/>
        </p:nvSpPr>
        <p:spPr>
          <a:xfrm>
            <a:off x="4023360" y="2743200"/>
            <a:ext cx="1828800" cy="1371600"/>
          </a:xfrm>
          <a:prstGeom prst="star16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206240" y="3017520"/>
            <a:ext cx="1463040" cy="73152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0B1120"/>
                </a:solidFill>
                <a:latin typeface="Inter"/>
              </a:rPr>
              <a:t>5
iterations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400800" y="2468880"/>
            <a:ext cx="3474720" cy="1920240"/>
          </a:xfrm>
          <a:prstGeom prst="rect">
            <a:avLst/>
          </a:prstGeom>
          <a:solidFill>
            <a:srgbClr val="1E293B"/>
          </a:solidFill>
          <a:ln w="254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583680" y="2606040"/>
            <a:ext cx="310896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200" b="1">
                <a:solidFill>
                  <a:srgbClr val="E2E8F0"/>
                </a:solidFill>
                <a:latin typeface="Inter"/>
              </a:rPr>
              <a:t>ai-engineering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583680" y="3017520"/>
            <a:ext cx="1828800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629400" y="3154680"/>
            <a:ext cx="301752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→  Content-first governance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29400" y="3429000"/>
            <a:ext cx="301752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→  Simple to adopt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629400" y="3703320"/>
            <a:ext cx="301752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→  Strict for enforcement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629400" y="3977640"/>
            <a:ext cx="301752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→  Flexible to scale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What is ai-engineering?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Content framework — not a platform, not a pipeline</a:t>
            </a:r>
          </a:p>
        </p:txBody>
      </p:sp>
      <p:sp>
        <p:nvSpPr>
          <p:cNvPr id="5" name="Rectangle 4"/>
          <p:cNvSpPr/>
          <p:nvPr/>
        </p:nvSpPr>
        <p:spPr>
          <a:xfrm>
            <a:off x="1097280" y="2011680"/>
            <a:ext cx="2743200" cy="50292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97280" y="2011680"/>
            <a:ext cx="2743200" cy="50292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600" b="1">
                <a:solidFill>
                  <a:srgbClr val="0B1120"/>
                </a:solidFill>
                <a:latin typeface="Inter"/>
              </a:rPr>
              <a:t>.ai-engineering/</a:t>
            </a:r>
          </a:p>
        </p:txBody>
      </p:sp>
      <p:sp>
        <p:nvSpPr>
          <p:cNvPr id="7" name="Rectangle 6"/>
          <p:cNvSpPr/>
          <p:nvPr/>
        </p:nvSpPr>
        <p:spPr>
          <a:xfrm>
            <a:off x="1097280" y="2834640"/>
            <a:ext cx="1828800" cy="914400"/>
          </a:xfrm>
          <a:prstGeom prst="rect">
            <a:avLst/>
          </a:prstGeom>
          <a:solidFill>
            <a:srgbClr val="1E29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88720" y="2907792"/>
            <a:ext cx="164592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00D4AA"/>
                </a:solidFill>
                <a:latin typeface="Inter"/>
              </a:rPr>
              <a:t>standards/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88720" y="3200400"/>
            <a:ext cx="1645920" cy="5029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64748B"/>
                </a:solidFill>
                <a:latin typeface="Inter"/>
              </a:rPr>
              <a:t>Framework and
team rules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3063240" y="2834640"/>
            <a:ext cx="1828800" cy="914400"/>
          </a:xfrm>
          <a:prstGeom prst="rect">
            <a:avLst/>
          </a:prstGeom>
          <a:solidFill>
            <a:srgbClr val="1E29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154680" y="2907792"/>
            <a:ext cx="164592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00D4AA"/>
                </a:solidFill>
                <a:latin typeface="Inter"/>
              </a:rPr>
              <a:t>skills/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154680" y="3200400"/>
            <a:ext cx="1645920" cy="5029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64748B"/>
                </a:solidFill>
                <a:latin typeface="Inter"/>
              </a:rPr>
              <a:t>45 procedures
in 6 categories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0" y="2834640"/>
            <a:ext cx="1828800" cy="914400"/>
          </a:xfrm>
          <a:prstGeom prst="rect">
            <a:avLst/>
          </a:prstGeom>
          <a:solidFill>
            <a:srgbClr val="1E29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120640" y="2907792"/>
            <a:ext cx="164592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00D4AA"/>
                </a:solidFill>
                <a:latin typeface="Inter"/>
              </a:rPr>
              <a:t>agents/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20640" y="3200400"/>
            <a:ext cx="1645920" cy="5029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64748B"/>
                </a:solidFill>
                <a:latin typeface="Inter"/>
              </a:rPr>
              <a:t>15 specialized
personas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995160" y="2834640"/>
            <a:ext cx="1828800" cy="914400"/>
          </a:xfrm>
          <a:prstGeom prst="rect">
            <a:avLst/>
          </a:prstGeom>
          <a:solidFill>
            <a:srgbClr val="1E29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086600" y="2907792"/>
            <a:ext cx="164592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00D4AA"/>
                </a:solidFill>
                <a:latin typeface="Inter"/>
              </a:rPr>
              <a:t>context/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086600" y="3200400"/>
            <a:ext cx="1645920" cy="5029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64748B"/>
                </a:solidFill>
                <a:latin typeface="Inter"/>
              </a:rPr>
              <a:t>Specs, contracts,
learnings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961120" y="2834640"/>
            <a:ext cx="1828800" cy="914400"/>
          </a:xfrm>
          <a:prstGeom prst="rect">
            <a:avLst/>
          </a:prstGeom>
          <a:solidFill>
            <a:srgbClr val="1E29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052560" y="2907792"/>
            <a:ext cx="164592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00D4AA"/>
                </a:solidFill>
                <a:latin typeface="Inter"/>
              </a:rPr>
              <a:t>state/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052560" y="3200400"/>
            <a:ext cx="1645920" cy="5029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64748B"/>
                </a:solidFill>
                <a:latin typeface="Inter"/>
              </a:rPr>
              <a:t>Decision store,
audit log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097280" y="4114800"/>
            <a:ext cx="5943600" cy="502920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280160" y="4114800"/>
            <a:ext cx="5577840" cy="50292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E2E8F0"/>
                </a:solidFill>
                <a:latin typeface="Inter"/>
              </a:rPr>
              <a:t>$ ai-eng install  |  update  |  doctor  |  validate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315200" y="3657600"/>
            <a:ext cx="3200400" cy="59436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424928" y="3703320"/>
            <a:ext cx="13716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E2E8F0"/>
                </a:solidFill>
                <a:latin typeface="Inter"/>
              </a:rPr>
              <a:t>Claude Code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686800" y="3703320"/>
            <a:ext cx="1737360" cy="5029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64748B"/>
                </a:solidFill>
                <a:latin typeface="Inter"/>
              </a:rPr>
              <a:t>CLAUDE.md
60 slash commands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315200" y="4389120"/>
            <a:ext cx="3200400" cy="59436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424928" y="4434840"/>
            <a:ext cx="13716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E2E8F0"/>
                </a:solidFill>
                <a:latin typeface="Inter"/>
              </a:rPr>
              <a:t>GitHub Copilot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686800" y="4434840"/>
            <a:ext cx="1737360" cy="5029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64748B"/>
                </a:solidFill>
                <a:latin typeface="Inter"/>
              </a:rPr>
              <a:t>copilot-instructions.md
45 prompts + 15 agents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7315200" y="5120640"/>
            <a:ext cx="3200400" cy="59436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7424928" y="5166360"/>
            <a:ext cx="13716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E2E8F0"/>
                </a:solidFill>
                <a:latin typeface="Inter"/>
              </a:rPr>
              <a:t>OpenAI Codex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686800" y="5166360"/>
            <a:ext cx="1737360" cy="5029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64748B"/>
                </a:solidFill>
                <a:latin typeface="Inter"/>
              </a:rPr>
              <a:t>codex.md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Developer Pipeline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From install to governed commit in &lt; 5 minutes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523847" y="2103120"/>
            <a:ext cx="1463040" cy="91440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523847" y="2103120"/>
            <a:ext cx="1463040" cy="91440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F8FAFB"/>
                </a:solidFill>
                <a:latin typeface="Inter"/>
              </a:rPr>
              <a:t>ai-eng
install .</a:t>
            </a:r>
          </a:p>
        </p:txBody>
      </p:sp>
      <p:sp>
        <p:nvSpPr>
          <p:cNvPr id="7" name="Up Arrow Callout 6"/>
          <p:cNvSpPr/>
          <p:nvPr/>
        </p:nvSpPr>
        <p:spPr>
          <a:xfrm>
            <a:off x="3032607" y="2377440"/>
            <a:ext cx="365760" cy="365760"/>
          </a:xfrm>
          <a:prstGeom prst="upArrowCallou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3444087" y="2103120"/>
            <a:ext cx="1463040" cy="91440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2E6B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444087" y="2103120"/>
            <a:ext cx="1463040" cy="91440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F8FAFB"/>
                </a:solidFill>
                <a:latin typeface="Inter"/>
              </a:rPr>
              <a:t>Code
+ AI Assist</a:t>
            </a:r>
          </a:p>
        </p:txBody>
      </p:sp>
      <p:sp>
        <p:nvSpPr>
          <p:cNvPr id="10" name="Up Arrow Callout 9"/>
          <p:cNvSpPr/>
          <p:nvPr/>
        </p:nvSpPr>
        <p:spPr>
          <a:xfrm>
            <a:off x="4952847" y="2377440"/>
            <a:ext cx="365760" cy="365760"/>
          </a:xfrm>
          <a:prstGeom prst="upArrowCallou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ounded Rectangle 10"/>
          <p:cNvSpPr/>
          <p:nvPr/>
        </p:nvSpPr>
        <p:spPr>
          <a:xfrm>
            <a:off x="5364327" y="2103120"/>
            <a:ext cx="1463040" cy="91440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364327" y="2103120"/>
            <a:ext cx="1463040" cy="91440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F8FAFB"/>
                </a:solidFill>
                <a:latin typeface="Inter"/>
              </a:rPr>
              <a:t>Pre-
commit</a:t>
            </a:r>
          </a:p>
        </p:txBody>
      </p:sp>
      <p:sp>
        <p:nvSpPr>
          <p:cNvPr id="13" name="Up Arrow Callout 12"/>
          <p:cNvSpPr/>
          <p:nvPr/>
        </p:nvSpPr>
        <p:spPr>
          <a:xfrm>
            <a:off x="6873087" y="2377440"/>
            <a:ext cx="365760" cy="365760"/>
          </a:xfrm>
          <a:prstGeom prst="upArrowCallou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7284567" y="2103120"/>
            <a:ext cx="1463040" cy="91440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1E3A5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284567" y="2103120"/>
            <a:ext cx="1463040" cy="91440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F8FAFB"/>
                </a:solidFill>
                <a:latin typeface="Inter"/>
              </a:rPr>
              <a:t>Commit-
msg</a:t>
            </a:r>
          </a:p>
        </p:txBody>
      </p:sp>
      <p:sp>
        <p:nvSpPr>
          <p:cNvPr id="16" name="Up Arrow Callout 15"/>
          <p:cNvSpPr/>
          <p:nvPr/>
        </p:nvSpPr>
        <p:spPr>
          <a:xfrm>
            <a:off x="8793327" y="2377440"/>
            <a:ext cx="365760" cy="365760"/>
          </a:xfrm>
          <a:prstGeom prst="upArrowCallou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9204807" y="2103120"/>
            <a:ext cx="1463040" cy="91440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EF444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204807" y="2103120"/>
            <a:ext cx="1463040" cy="91440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F8FAFB"/>
                </a:solidFill>
                <a:latin typeface="Inter"/>
              </a:rPr>
              <a:t>Pre-
push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432407" y="3657600"/>
            <a:ext cx="292608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1432407" y="3657600"/>
            <a:ext cx="73152" cy="118872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596999" y="3749040"/>
            <a:ext cx="265176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Pre-commit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596999" y="4069080"/>
            <a:ext cx="2651760" cy="6858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ruff format + lint
gitleaks secrets</a:t>
            </a:r>
          </a:p>
        </p:txBody>
      </p:sp>
      <p:sp>
        <p:nvSpPr>
          <p:cNvPr id="23" name="Oval 22"/>
          <p:cNvSpPr/>
          <p:nvPr/>
        </p:nvSpPr>
        <p:spPr>
          <a:xfrm>
            <a:off x="3901287" y="3749040"/>
            <a:ext cx="274320" cy="274320"/>
          </a:xfrm>
          <a:prstGeom prst="ellipse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3901287" y="3749040"/>
            <a:ext cx="274320" cy="27432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✓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632807" y="3657600"/>
            <a:ext cx="292608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4632807" y="3657600"/>
            <a:ext cx="73152" cy="1188720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4797399" y="3749040"/>
            <a:ext cx="265176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Commit-msg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797399" y="4069080"/>
            <a:ext cx="2651760" cy="6858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Valid format
Branch protection</a:t>
            </a:r>
          </a:p>
        </p:txBody>
      </p:sp>
      <p:sp>
        <p:nvSpPr>
          <p:cNvPr id="29" name="Oval 28"/>
          <p:cNvSpPr/>
          <p:nvPr/>
        </p:nvSpPr>
        <p:spPr>
          <a:xfrm>
            <a:off x="7101687" y="3749040"/>
            <a:ext cx="274320" cy="274320"/>
          </a:xfrm>
          <a:prstGeom prst="ellipse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7101687" y="3749040"/>
            <a:ext cx="274320" cy="27432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✓</a:t>
            </a:r>
          </a:p>
        </p:txBody>
      </p:sp>
      <p:sp>
        <p:nvSpPr>
          <p:cNvPr id="31" name="Rectangle 30"/>
          <p:cNvSpPr/>
          <p:nvPr/>
        </p:nvSpPr>
        <p:spPr>
          <a:xfrm>
            <a:off x="7833207" y="3657600"/>
            <a:ext cx="292608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7833207" y="3657600"/>
            <a:ext cx="73152" cy="1188720"/>
          </a:xfrm>
          <a:prstGeom prst="rect">
            <a:avLst/>
          </a:prstGeom>
          <a:solidFill>
            <a:srgbClr val="EF44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997799" y="3749040"/>
            <a:ext cx="265176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Pre-push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997799" y="4069080"/>
            <a:ext cx="2651760" cy="6858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semgrep SAST/OWASP
pip-audit + pytest + ty</a:t>
            </a:r>
          </a:p>
        </p:txBody>
      </p:sp>
      <p:sp>
        <p:nvSpPr>
          <p:cNvPr id="35" name="Oval 34"/>
          <p:cNvSpPr/>
          <p:nvPr/>
        </p:nvSpPr>
        <p:spPr>
          <a:xfrm>
            <a:off x="10302087" y="3749040"/>
            <a:ext cx="274320" cy="274320"/>
          </a:xfrm>
          <a:prstGeom prst="ellipse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10302087" y="3749040"/>
            <a:ext cx="274320" cy="27432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✓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097280" y="521208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EF4444"/>
                </a:solidFill>
                <a:latin typeface="Inter"/>
              </a:rPr>
              <a:t>If any gate fails → the push is blocked. No bypass. No --no-verify.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Ownership Model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Four boundaries, non-negotiable</a:t>
            </a:r>
          </a:p>
        </p:txBody>
      </p:sp>
      <p:sp>
        <p:nvSpPr>
          <p:cNvPr id="5" name="Rectangle 4"/>
          <p:cNvSpPr/>
          <p:nvPr/>
        </p:nvSpPr>
        <p:spPr>
          <a:xfrm>
            <a:off x="1097280" y="2011680"/>
            <a:ext cx="9997135" cy="960120"/>
          </a:xfrm>
          <a:prstGeom prst="rect">
            <a:avLst/>
          </a:prstGeom>
          <a:solidFill>
            <a:srgbClr val="1E293B"/>
          </a:solidFill>
          <a:ln w="254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097280" y="2011680"/>
            <a:ext cx="91440" cy="96012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325880" y="2148840"/>
            <a:ext cx="45720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200" b="0">
                <a:solidFill>
                  <a:srgbClr val="00D4AA"/>
                </a:solidFill>
                <a:latin typeface="Inter"/>
              </a:rPr>
              <a:t>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28800" y="2103120"/>
            <a:ext cx="27432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1">
                <a:solidFill>
                  <a:srgbClr val="E2E8F0"/>
                </a:solidFill>
                <a:latin typeface="Inter"/>
              </a:rPr>
              <a:t>Framework-managed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28800" y="2514600"/>
            <a:ext cx="320040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64748B"/>
                </a:solidFill>
                <a:latin typeface="Inter"/>
              </a:rPr>
              <a:t>standards/, skills/, agents/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69280" y="2194560"/>
            <a:ext cx="502920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F8FAFB"/>
                </a:solidFill>
                <a:latin typeface="Inter"/>
              </a:rPr>
              <a:t>Updatable with ai-eng update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97280" y="3108960"/>
            <a:ext cx="9997135" cy="960120"/>
          </a:xfrm>
          <a:prstGeom prst="rect">
            <a:avLst/>
          </a:prstGeom>
          <a:solidFill>
            <a:srgbClr val="1E293B"/>
          </a:solidFill>
          <a:ln w="25400">
            <a:solidFill>
              <a:srgbClr val="2E6B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1097280" y="3108960"/>
            <a:ext cx="91440" cy="960120"/>
          </a:xfrm>
          <a:prstGeom prst="rect">
            <a:avLst/>
          </a:prstGeom>
          <a:solidFill>
            <a:srgbClr val="2E6B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325880" y="3246120"/>
            <a:ext cx="45720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200" b="0">
                <a:solidFill>
                  <a:srgbClr val="2E6BA4"/>
                </a:solidFill>
                <a:latin typeface="Inter"/>
              </a:rPr>
              <a:t>🔒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28800" y="3200400"/>
            <a:ext cx="27432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1">
                <a:solidFill>
                  <a:srgbClr val="E2E8F0"/>
                </a:solidFill>
                <a:latin typeface="Inter"/>
              </a:rPr>
              <a:t>Team-managed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28800" y="3611880"/>
            <a:ext cx="320040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64748B"/>
                </a:solidFill>
                <a:latin typeface="Inter"/>
              </a:rPr>
              <a:t>standards/team/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69280" y="3291840"/>
            <a:ext cx="502920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F8FAFB"/>
                </a:solidFill>
                <a:latin typeface="Inter"/>
              </a:rPr>
              <a:t>NEVER overwritten by updates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097280" y="4206240"/>
            <a:ext cx="9997135" cy="960120"/>
          </a:xfrm>
          <a:prstGeom prst="rect">
            <a:avLst/>
          </a:prstGeom>
          <a:solidFill>
            <a:srgbClr val="1E293B"/>
          </a:solidFill>
          <a:ln w="254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1097280" y="4206240"/>
            <a:ext cx="91440" cy="96012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325880" y="4343400"/>
            <a:ext cx="45720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200" b="0">
                <a:solidFill>
                  <a:srgbClr val="00D4AA"/>
                </a:solidFill>
                <a:latin typeface="Inter"/>
              </a:rPr>
              <a:t>🔒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28800" y="4297680"/>
            <a:ext cx="27432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1">
                <a:solidFill>
                  <a:srgbClr val="E2E8F0"/>
                </a:solidFill>
                <a:latin typeface="Inter"/>
              </a:rPr>
              <a:t>Project-managed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828800" y="4709160"/>
            <a:ext cx="320040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64748B"/>
                </a:solidFill>
                <a:latin typeface="Inter"/>
              </a:rPr>
              <a:t>context/, specs, learnings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669280" y="4389120"/>
            <a:ext cx="502920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F8FAFB"/>
                </a:solidFill>
                <a:latin typeface="Inter"/>
              </a:rPr>
              <a:t>NEVER overwritten — institutional memory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97280" y="5303520"/>
            <a:ext cx="9997135" cy="960120"/>
          </a:xfrm>
          <a:prstGeom prst="rect">
            <a:avLst/>
          </a:prstGeom>
          <a:solidFill>
            <a:srgbClr val="1E293B"/>
          </a:solidFill>
          <a:ln w="25400">
            <a:solidFill>
              <a:srgbClr val="7B3F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1097280" y="5303520"/>
            <a:ext cx="91440" cy="960120"/>
          </a:xfrm>
          <a:prstGeom prst="rect">
            <a:avLst/>
          </a:prstGeom>
          <a:solidFill>
            <a:srgbClr val="7B3F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1325880" y="5440680"/>
            <a:ext cx="45720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200" b="0">
                <a:solidFill>
                  <a:srgbClr val="7B3FA0"/>
                </a:solidFill>
                <a:latin typeface="Inter"/>
              </a:rPr>
              <a:t>⚙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828800" y="5394960"/>
            <a:ext cx="27432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1">
                <a:solidFill>
                  <a:srgbClr val="E2E8F0"/>
                </a:solidFill>
                <a:latin typeface="Inter"/>
              </a:rPr>
              <a:t>System-managed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828800" y="5806440"/>
            <a:ext cx="320040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64748B"/>
                </a:solidFill>
                <a:latin typeface="Inter"/>
              </a:rPr>
              <a:t>state/ — runtime files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669280" y="5486400"/>
            <a:ext cx="502920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F8FAFB"/>
                </a:solidFill>
                <a:latin typeface="Inter"/>
              </a:rPr>
              <a:t>Maintained automatically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Skills: 45 Reusable Procedures</a:t>
            </a:r>
          </a:p>
        </p:txBody>
      </p:sp>
      <p:sp>
        <p:nvSpPr>
          <p:cNvPr id="4" name="Rectangle 3"/>
          <p:cNvSpPr/>
          <p:nvPr/>
        </p:nvSpPr>
        <p:spPr>
          <a:xfrm>
            <a:off x="1249527" y="1920240"/>
            <a:ext cx="2286000" cy="16459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1249527" y="1920240"/>
            <a:ext cx="54864" cy="164592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414119" y="2011680"/>
            <a:ext cx="20116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Workflows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4119" y="2286000"/>
            <a:ext cx="54864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00D4AA"/>
                </a:solidFill>
                <a:latin typeface="Inter"/>
              </a:rPr>
              <a:t>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81047" y="2377440"/>
            <a:ext cx="137160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94A3B8"/>
                </a:solidFill>
                <a:latin typeface="Inter"/>
              </a:rPr>
              <a:t>skills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14119" y="2880360"/>
            <a:ext cx="2011680" cy="5943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64748B"/>
                </a:solidFill>
                <a:latin typeface="Inter"/>
              </a:rPr>
              <a:t>commit, PR, acho, cleanup,
pre-impl, self-improve</a:t>
            </a:r>
          </a:p>
        </p:txBody>
      </p:sp>
      <p:sp>
        <p:nvSpPr>
          <p:cNvPr id="10" name="Rectangle 9"/>
          <p:cNvSpPr/>
          <p:nvPr/>
        </p:nvSpPr>
        <p:spPr>
          <a:xfrm>
            <a:off x="3718407" y="1920240"/>
            <a:ext cx="2286000" cy="16459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3718407" y="1920240"/>
            <a:ext cx="54864" cy="1645920"/>
          </a:xfrm>
          <a:prstGeom prst="rect">
            <a:avLst/>
          </a:prstGeom>
          <a:solidFill>
            <a:srgbClr val="2E6B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3882999" y="2011680"/>
            <a:ext cx="20116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Dev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82999" y="2286000"/>
            <a:ext cx="54864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2E6BA4"/>
                </a:solidFill>
                <a:latin typeface="Inter"/>
              </a:rPr>
              <a:t>10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49927" y="2377440"/>
            <a:ext cx="137160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94A3B8"/>
                </a:solidFill>
                <a:latin typeface="Inter"/>
              </a:rPr>
              <a:t>skills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82999" y="2880360"/>
            <a:ext cx="2011680" cy="5943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64748B"/>
                </a:solidFill>
                <a:latin typeface="Inter"/>
              </a:rPr>
              <a:t>debug, refactor, review,
test, migrate, CI/CD, ...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187287" y="1920240"/>
            <a:ext cx="2286000" cy="16459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187287" y="1920240"/>
            <a:ext cx="54864" cy="164592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351879" y="2011680"/>
            <a:ext cx="20116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Review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51879" y="2286000"/>
            <a:ext cx="54864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00D4AA"/>
                </a:solidFill>
                <a:latin typeface="Inter"/>
              </a:rPr>
              <a:t>6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918807" y="2377440"/>
            <a:ext cx="137160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94A3B8"/>
                </a:solidFill>
                <a:latin typeface="Inter"/>
              </a:rPr>
              <a:t>skills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51879" y="2880360"/>
            <a:ext cx="2011680" cy="5943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64748B"/>
                </a:solidFill>
                <a:latin typeface="Inter"/>
              </a:rPr>
              <a:t>architecture, security,
data-sec, DAST, ...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656167" y="1920240"/>
            <a:ext cx="2286000" cy="16459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8656167" y="1920240"/>
            <a:ext cx="54864" cy="1645920"/>
          </a:xfrm>
          <a:prstGeom prst="rect">
            <a:avLst/>
          </a:prstGeom>
          <a:solidFill>
            <a:srgbClr val="7B3F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8820759" y="2011680"/>
            <a:ext cx="20116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Docs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20759" y="2286000"/>
            <a:ext cx="54864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7B3FA0"/>
                </a:solidFill>
                <a:latin typeface="Inter"/>
              </a:rPr>
              <a:t>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387687" y="2377440"/>
            <a:ext cx="137160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94A3B8"/>
                </a:solidFill>
                <a:latin typeface="Inter"/>
              </a:rPr>
              <a:t>skills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820759" y="2880360"/>
            <a:ext cx="2011680" cy="5943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64748B"/>
                </a:solidFill>
                <a:latin typeface="Inter"/>
              </a:rPr>
              <a:t>changelog, explain, writer,
simplify, prompt-design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718407" y="3794760"/>
            <a:ext cx="2286000" cy="16459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3718407" y="3794760"/>
            <a:ext cx="54864" cy="1645920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3882999" y="3886200"/>
            <a:ext cx="20116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Govern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882999" y="4160520"/>
            <a:ext cx="54864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1E3A5F"/>
                </a:solidFill>
                <a:latin typeface="Inter"/>
              </a:rPr>
              <a:t>12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449927" y="4251960"/>
            <a:ext cx="137160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94A3B8"/>
                </a:solidFill>
                <a:latin typeface="Inter"/>
              </a:rPr>
              <a:t>skills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882999" y="4754880"/>
            <a:ext cx="2011680" cy="5943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64748B"/>
                </a:solidFill>
                <a:latin typeface="Inter"/>
              </a:rPr>
              <a:t>specs, skills, agents +
integrity + risk lifecycle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187287" y="3794760"/>
            <a:ext cx="2286000" cy="16459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6187287" y="3794760"/>
            <a:ext cx="54864" cy="1645920"/>
          </a:xfrm>
          <a:prstGeom prst="rect">
            <a:avLst/>
          </a:prstGeom>
          <a:solidFill>
            <a:srgbClr val="007A6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351879" y="3886200"/>
            <a:ext cx="20116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Quality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351879" y="4160520"/>
            <a:ext cx="54864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007A62"/>
                </a:solidFill>
                <a:latin typeface="Inter"/>
              </a:rPr>
              <a:t>6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918807" y="4251960"/>
            <a:ext cx="137160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94A3B8"/>
                </a:solidFill>
                <a:latin typeface="Inter"/>
              </a:rPr>
              <a:t>skills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351879" y="4754880"/>
            <a:ext cx="2011680" cy="5943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64748B"/>
                </a:solidFill>
                <a:latin typeface="Inter"/>
              </a:rPr>
              <a:t>audit, release-gate,
SBOM, test-gap, ...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97280" y="5943600"/>
            <a:ext cx="9997135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64748B"/>
                </a:solidFill>
                <a:latin typeface="Inter"/>
              </a:rPr>
              <a:t>They are NOT code — they are behavior specifications. Any AI agent reads and executes them.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Agents: 15 Specialized Personas</a:t>
            </a:r>
          </a:p>
        </p:txBody>
      </p:sp>
      <p:sp>
        <p:nvSpPr>
          <p:cNvPr id="4" name="Oval 3"/>
          <p:cNvSpPr/>
          <p:nvPr/>
        </p:nvSpPr>
        <p:spPr>
          <a:xfrm>
            <a:off x="5547207" y="3291840"/>
            <a:ext cx="1097280" cy="1097280"/>
          </a:xfrm>
          <a:prstGeom prst="ellipse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547207" y="3291840"/>
            <a:ext cx="1097280" cy="10972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0B1120"/>
                </a:solidFill>
                <a:latin typeface="Inter"/>
              </a:rPr>
              <a:t>ai-eng
hub</a:t>
            </a:r>
          </a:p>
        </p:txBody>
      </p:sp>
      <p:sp>
        <p:nvSpPr>
          <p:cNvPr id="6" name="Rectangle 5"/>
          <p:cNvSpPr/>
          <p:nvPr/>
        </p:nvSpPr>
        <p:spPr>
          <a:xfrm>
            <a:off x="6095847" y="3840480"/>
            <a:ext cx="18288" cy="182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55767" y="845820"/>
            <a:ext cx="1280160" cy="8686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5528919" y="918972"/>
            <a:ext cx="365760" cy="365760"/>
          </a:xfrm>
          <a:prstGeom prst="ellipse">
            <a:avLst/>
          </a:prstGeom>
          <a:solidFill>
            <a:srgbClr val="1E3A5F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528919" y="918972"/>
            <a:ext cx="36576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1">
                <a:solidFill>
                  <a:srgbClr val="00D4AA"/>
                </a:solidFill>
                <a:latin typeface="Inter"/>
              </a:rPr>
              <a:t>PE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12967" y="891540"/>
            <a:ext cx="73152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E2E8F0"/>
                </a:solidFill>
                <a:latin typeface="Inter"/>
              </a:rPr>
              <a:t>Principal
Engineer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28919" y="1440180"/>
            <a:ext cx="1133856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00" b="0">
                <a:solidFill>
                  <a:srgbClr val="64748B"/>
                </a:solidFill>
                <a:latin typeface="Inter"/>
              </a:rPr>
              <a:t>Senior code review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095847" y="3840480"/>
            <a:ext cx="18288" cy="182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4414391" y="1067171"/>
            <a:ext cx="1280160" cy="8686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4487543" y="1140323"/>
            <a:ext cx="365760" cy="365760"/>
          </a:xfrm>
          <a:prstGeom prst="ellipse">
            <a:avLst/>
          </a:prstGeom>
          <a:solidFill>
            <a:srgbClr val="1E3A5F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487543" y="1140323"/>
            <a:ext cx="36576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1">
                <a:solidFill>
                  <a:srgbClr val="00D4AA"/>
                </a:solidFill>
                <a:latin typeface="Inter"/>
              </a:rPr>
              <a:t>AR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71591" y="1112891"/>
            <a:ext cx="73152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E2E8F0"/>
                </a:solidFill>
                <a:latin typeface="Inter"/>
              </a:rPr>
              <a:t>Architect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87543" y="1661531"/>
            <a:ext cx="1133856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00" b="0">
                <a:solidFill>
                  <a:srgbClr val="64748B"/>
                </a:solidFill>
                <a:latin typeface="Inter"/>
              </a:rPr>
              <a:t>Architecture analysis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095847" y="3840480"/>
            <a:ext cx="18288" cy="182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3553078" y="1692951"/>
            <a:ext cx="1280160" cy="8686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3626230" y="1766103"/>
            <a:ext cx="365760" cy="365760"/>
          </a:xfrm>
          <a:prstGeom prst="ellipse">
            <a:avLst/>
          </a:prstGeom>
          <a:solidFill>
            <a:srgbClr val="1E3A5F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3626230" y="1766103"/>
            <a:ext cx="36576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1">
                <a:solidFill>
                  <a:srgbClr val="00D4AA"/>
                </a:solidFill>
                <a:latin typeface="Inter"/>
              </a:rPr>
              <a:t>SR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010278" y="1738671"/>
            <a:ext cx="73152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E2E8F0"/>
                </a:solidFill>
                <a:latin typeface="Inter"/>
              </a:rPr>
              <a:t>Security
Reviewer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626230" y="2287311"/>
            <a:ext cx="1133856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00" b="0">
                <a:solidFill>
                  <a:srgbClr val="64748B"/>
                </a:solidFill>
                <a:latin typeface="Inter"/>
              </a:rPr>
              <a:t>Threat assessment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095847" y="3840480"/>
            <a:ext cx="18288" cy="182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3020757" y="2614957"/>
            <a:ext cx="1280160" cy="8686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3093909" y="2688109"/>
            <a:ext cx="365760" cy="365760"/>
          </a:xfrm>
          <a:prstGeom prst="ellipse">
            <a:avLst/>
          </a:prstGeom>
          <a:solidFill>
            <a:srgbClr val="1E3A5F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3093909" y="2688109"/>
            <a:ext cx="36576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1">
                <a:solidFill>
                  <a:srgbClr val="00D4AA"/>
                </a:solidFill>
                <a:latin typeface="Inter"/>
              </a:rPr>
              <a:t>TM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477957" y="2660677"/>
            <a:ext cx="73152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E2E8F0"/>
                </a:solidFill>
                <a:latin typeface="Inter"/>
              </a:rPr>
              <a:t>Test
Master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093909" y="3209317"/>
            <a:ext cx="1133856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00" b="0">
                <a:solidFill>
                  <a:srgbClr val="64748B"/>
                </a:solidFill>
                <a:latin typeface="Inter"/>
              </a:rPr>
              <a:t>Test strategy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095847" y="3840480"/>
            <a:ext cx="18288" cy="182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2909472" y="3673766"/>
            <a:ext cx="1280160" cy="8686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Oval 31"/>
          <p:cNvSpPr/>
          <p:nvPr/>
        </p:nvSpPr>
        <p:spPr>
          <a:xfrm>
            <a:off x="2982624" y="3746918"/>
            <a:ext cx="365760" cy="365760"/>
          </a:xfrm>
          <a:prstGeom prst="ellipse">
            <a:avLst/>
          </a:prstGeom>
          <a:solidFill>
            <a:srgbClr val="1E3A5F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2982624" y="3746918"/>
            <a:ext cx="36576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1">
                <a:solidFill>
                  <a:srgbClr val="00D4AA"/>
                </a:solidFill>
                <a:latin typeface="Inter"/>
              </a:rPr>
              <a:t>DB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366672" y="3719486"/>
            <a:ext cx="73152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E2E8F0"/>
                </a:solidFill>
                <a:latin typeface="Inter"/>
              </a:rPr>
              <a:t>Debugger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982624" y="4268126"/>
            <a:ext cx="1133856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00" b="0">
                <a:solidFill>
                  <a:srgbClr val="64748B"/>
                </a:solidFill>
                <a:latin typeface="Inter"/>
              </a:rPr>
              <a:t>Root cause analysis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095847" y="3840480"/>
            <a:ext cx="18288" cy="182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ectangle 36"/>
          <p:cNvSpPr/>
          <p:nvPr/>
        </p:nvSpPr>
        <p:spPr>
          <a:xfrm>
            <a:off x="3238464" y="4686300"/>
            <a:ext cx="1280160" cy="8686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Oval 37"/>
          <p:cNvSpPr/>
          <p:nvPr/>
        </p:nvSpPr>
        <p:spPr>
          <a:xfrm>
            <a:off x="3311616" y="4759452"/>
            <a:ext cx="365760" cy="365760"/>
          </a:xfrm>
          <a:prstGeom prst="ellipse">
            <a:avLst/>
          </a:prstGeom>
          <a:solidFill>
            <a:srgbClr val="1E3A5F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3311616" y="4759452"/>
            <a:ext cx="36576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1">
                <a:solidFill>
                  <a:srgbClr val="00D4AA"/>
                </a:solidFill>
                <a:latin typeface="Inter"/>
              </a:rPr>
              <a:t>QA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695664" y="4732020"/>
            <a:ext cx="73152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E2E8F0"/>
                </a:solidFill>
                <a:latin typeface="Inter"/>
              </a:rPr>
              <a:t>Quality
Auditor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311616" y="5280660"/>
            <a:ext cx="1133856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00" b="0">
                <a:solidFill>
                  <a:srgbClr val="64748B"/>
                </a:solidFill>
                <a:latin typeface="Inter"/>
              </a:rPr>
              <a:t>Quality gates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095847" y="3840480"/>
            <a:ext cx="18288" cy="182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Rectangle 42"/>
          <p:cNvSpPr/>
          <p:nvPr/>
        </p:nvSpPr>
        <p:spPr>
          <a:xfrm>
            <a:off x="3950848" y="5477482"/>
            <a:ext cx="1280160" cy="8686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Oval 43"/>
          <p:cNvSpPr/>
          <p:nvPr/>
        </p:nvSpPr>
        <p:spPr>
          <a:xfrm>
            <a:off x="4024000" y="5550634"/>
            <a:ext cx="365760" cy="365760"/>
          </a:xfrm>
          <a:prstGeom prst="ellipse">
            <a:avLst/>
          </a:prstGeom>
          <a:solidFill>
            <a:srgbClr val="1E3A5F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4024000" y="5550634"/>
            <a:ext cx="36576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1">
                <a:solidFill>
                  <a:srgbClr val="00D4AA"/>
                </a:solidFill>
                <a:latin typeface="Inter"/>
              </a:rPr>
              <a:t>VA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408048" y="5523202"/>
            <a:ext cx="73152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E2E8F0"/>
                </a:solidFill>
                <a:latin typeface="Inter"/>
              </a:rPr>
              <a:t>Verify
App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024000" y="6071842"/>
            <a:ext cx="1133856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00" b="0">
                <a:solidFill>
                  <a:srgbClr val="64748B"/>
                </a:solidFill>
                <a:latin typeface="Inter"/>
              </a:rPr>
              <a:t>E2E verification</a:t>
            </a:r>
          </a:p>
        </p:txBody>
      </p:sp>
      <p:sp>
        <p:nvSpPr>
          <p:cNvPr id="48" name="Rectangle 47"/>
          <p:cNvSpPr/>
          <p:nvPr/>
        </p:nvSpPr>
        <p:spPr>
          <a:xfrm>
            <a:off x="6095847" y="3840480"/>
            <a:ext cx="18288" cy="182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Rectangle 48"/>
          <p:cNvSpPr/>
          <p:nvPr/>
        </p:nvSpPr>
        <p:spPr>
          <a:xfrm>
            <a:off x="4923446" y="5910510"/>
            <a:ext cx="1280160" cy="8686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4996598" y="5983662"/>
            <a:ext cx="365760" cy="365760"/>
          </a:xfrm>
          <a:prstGeom prst="ellipse">
            <a:avLst/>
          </a:prstGeom>
          <a:solidFill>
            <a:srgbClr val="1E3A5F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4996598" y="5983662"/>
            <a:ext cx="36576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1">
                <a:solidFill>
                  <a:srgbClr val="00D4AA"/>
                </a:solidFill>
                <a:latin typeface="Inter"/>
              </a:rPr>
              <a:t>CS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380646" y="5956230"/>
            <a:ext cx="73152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E2E8F0"/>
                </a:solidFill>
                <a:latin typeface="Inter"/>
              </a:rPr>
              <a:t>Code
Simplifier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996598" y="6504870"/>
            <a:ext cx="1133856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00" b="0">
                <a:solidFill>
                  <a:srgbClr val="64748B"/>
                </a:solidFill>
                <a:latin typeface="Inter"/>
              </a:rPr>
              <a:t>Complexity reduction</a:t>
            </a:r>
          </a:p>
        </p:txBody>
      </p:sp>
      <p:sp>
        <p:nvSpPr>
          <p:cNvPr id="54" name="Rectangle 53"/>
          <p:cNvSpPr/>
          <p:nvPr/>
        </p:nvSpPr>
        <p:spPr>
          <a:xfrm>
            <a:off x="6095847" y="3840480"/>
            <a:ext cx="18288" cy="182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Rectangle 54"/>
          <p:cNvSpPr/>
          <p:nvPr/>
        </p:nvSpPr>
        <p:spPr>
          <a:xfrm>
            <a:off x="5988087" y="5910510"/>
            <a:ext cx="1280160" cy="8686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Oval 55"/>
          <p:cNvSpPr/>
          <p:nvPr/>
        </p:nvSpPr>
        <p:spPr>
          <a:xfrm>
            <a:off x="6061239" y="5983662"/>
            <a:ext cx="365760" cy="365760"/>
          </a:xfrm>
          <a:prstGeom prst="ellipse">
            <a:avLst/>
          </a:prstGeom>
          <a:solidFill>
            <a:srgbClr val="1E3A5F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6061239" y="5983662"/>
            <a:ext cx="36576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1">
                <a:solidFill>
                  <a:srgbClr val="00D4AA"/>
                </a:solidFill>
                <a:latin typeface="Inter"/>
              </a:rPr>
              <a:t>OR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445287" y="5956230"/>
            <a:ext cx="73152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E2E8F0"/>
                </a:solidFill>
                <a:latin typeface="Inter"/>
              </a:rPr>
              <a:t>Orchestrator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061239" y="6504870"/>
            <a:ext cx="1133856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00" b="0">
                <a:solidFill>
                  <a:srgbClr val="64748B"/>
                </a:solidFill>
                <a:latin typeface="Inter"/>
              </a:rPr>
              <a:t>Multi-phase coord.</a:t>
            </a:r>
          </a:p>
        </p:txBody>
      </p:sp>
      <p:sp>
        <p:nvSpPr>
          <p:cNvPr id="60" name="Rectangle 59"/>
          <p:cNvSpPr/>
          <p:nvPr/>
        </p:nvSpPr>
        <p:spPr>
          <a:xfrm>
            <a:off x="6095847" y="3840480"/>
            <a:ext cx="18288" cy="182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Rectangle 60"/>
          <p:cNvSpPr/>
          <p:nvPr/>
        </p:nvSpPr>
        <p:spPr>
          <a:xfrm>
            <a:off x="6960685" y="5477482"/>
            <a:ext cx="1280160" cy="8686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Oval 61"/>
          <p:cNvSpPr/>
          <p:nvPr/>
        </p:nvSpPr>
        <p:spPr>
          <a:xfrm>
            <a:off x="7033837" y="5550634"/>
            <a:ext cx="365760" cy="365760"/>
          </a:xfrm>
          <a:prstGeom prst="ellipse">
            <a:avLst/>
          </a:prstGeom>
          <a:solidFill>
            <a:srgbClr val="1E3A5F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TextBox 62"/>
          <p:cNvSpPr txBox="1"/>
          <p:nvPr/>
        </p:nvSpPr>
        <p:spPr>
          <a:xfrm>
            <a:off x="7033837" y="5550634"/>
            <a:ext cx="36576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1">
                <a:solidFill>
                  <a:srgbClr val="00D4AA"/>
                </a:solidFill>
                <a:latin typeface="Inter"/>
              </a:rPr>
              <a:t>DE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7417885" y="5523202"/>
            <a:ext cx="73152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E2E8F0"/>
                </a:solidFill>
                <a:latin typeface="Inter"/>
              </a:rPr>
              <a:t>DevOps
Engineer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033837" y="6071842"/>
            <a:ext cx="1133856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00" b="0">
                <a:solidFill>
                  <a:srgbClr val="64748B"/>
                </a:solidFill>
                <a:latin typeface="Inter"/>
              </a:rPr>
              <a:t>CI/CD automation</a:t>
            </a:r>
          </a:p>
        </p:txBody>
      </p:sp>
      <p:sp>
        <p:nvSpPr>
          <p:cNvPr id="66" name="Rectangle 65"/>
          <p:cNvSpPr/>
          <p:nvPr/>
        </p:nvSpPr>
        <p:spPr>
          <a:xfrm>
            <a:off x="6095847" y="3840480"/>
            <a:ext cx="18288" cy="182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Rectangle 66"/>
          <p:cNvSpPr/>
          <p:nvPr/>
        </p:nvSpPr>
        <p:spPr>
          <a:xfrm>
            <a:off x="7673069" y="4686300"/>
            <a:ext cx="1280160" cy="8686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Oval 67"/>
          <p:cNvSpPr/>
          <p:nvPr/>
        </p:nvSpPr>
        <p:spPr>
          <a:xfrm>
            <a:off x="7746221" y="4759452"/>
            <a:ext cx="365760" cy="365760"/>
          </a:xfrm>
          <a:prstGeom prst="ellipse">
            <a:avLst/>
          </a:prstGeom>
          <a:solidFill>
            <a:srgbClr val="1E3A5F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7746221" y="4759452"/>
            <a:ext cx="36576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1">
                <a:solidFill>
                  <a:srgbClr val="00D4AA"/>
                </a:solidFill>
                <a:latin typeface="Inter"/>
              </a:rPr>
              <a:t>PR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8130269" y="4732020"/>
            <a:ext cx="73152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E2E8F0"/>
                </a:solidFill>
                <a:latin typeface="Inter"/>
              </a:rPr>
              <a:t>PR
Reviewer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746221" y="5280660"/>
            <a:ext cx="1133856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00" b="0">
                <a:solidFill>
                  <a:srgbClr val="64748B"/>
                </a:solidFill>
                <a:latin typeface="Inter"/>
              </a:rPr>
              <a:t>Headless PR review</a:t>
            </a:r>
          </a:p>
        </p:txBody>
      </p:sp>
      <p:sp>
        <p:nvSpPr>
          <p:cNvPr id="72" name="Rectangle 71"/>
          <p:cNvSpPr/>
          <p:nvPr/>
        </p:nvSpPr>
        <p:spPr>
          <a:xfrm>
            <a:off x="6095847" y="3840480"/>
            <a:ext cx="18288" cy="182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Rectangle 72"/>
          <p:cNvSpPr/>
          <p:nvPr/>
        </p:nvSpPr>
        <p:spPr>
          <a:xfrm>
            <a:off x="8002061" y="3673766"/>
            <a:ext cx="1280160" cy="8686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Oval 73"/>
          <p:cNvSpPr/>
          <p:nvPr/>
        </p:nvSpPr>
        <p:spPr>
          <a:xfrm>
            <a:off x="8075213" y="3746918"/>
            <a:ext cx="365760" cy="365760"/>
          </a:xfrm>
          <a:prstGeom prst="ellipse">
            <a:avLst/>
          </a:prstGeom>
          <a:solidFill>
            <a:srgbClr val="1E3A5F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TextBox 74"/>
          <p:cNvSpPr txBox="1"/>
          <p:nvPr/>
        </p:nvSpPr>
        <p:spPr>
          <a:xfrm>
            <a:off x="8075213" y="3746918"/>
            <a:ext cx="36576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1">
                <a:solidFill>
                  <a:srgbClr val="00D4AA"/>
                </a:solidFill>
                <a:latin typeface="Inter"/>
              </a:rPr>
              <a:t>DW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8459261" y="3719486"/>
            <a:ext cx="73152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E2E8F0"/>
                </a:solidFill>
                <a:latin typeface="Inter"/>
              </a:rPr>
              <a:t>Docs
Writer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8075213" y="4268126"/>
            <a:ext cx="1133856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00" b="0">
                <a:solidFill>
                  <a:srgbClr val="64748B"/>
                </a:solidFill>
                <a:latin typeface="Inter"/>
              </a:rPr>
              <a:t>Documentation</a:t>
            </a:r>
          </a:p>
        </p:txBody>
      </p:sp>
      <p:sp>
        <p:nvSpPr>
          <p:cNvPr id="78" name="Rectangle 77"/>
          <p:cNvSpPr/>
          <p:nvPr/>
        </p:nvSpPr>
        <p:spPr>
          <a:xfrm>
            <a:off x="6095847" y="3840480"/>
            <a:ext cx="18288" cy="182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Rectangle 78"/>
          <p:cNvSpPr/>
          <p:nvPr/>
        </p:nvSpPr>
        <p:spPr>
          <a:xfrm>
            <a:off x="7890776" y="2614957"/>
            <a:ext cx="1280160" cy="8686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Oval 79"/>
          <p:cNvSpPr/>
          <p:nvPr/>
        </p:nvSpPr>
        <p:spPr>
          <a:xfrm>
            <a:off x="7963928" y="2688109"/>
            <a:ext cx="365760" cy="365760"/>
          </a:xfrm>
          <a:prstGeom prst="ellipse">
            <a:avLst/>
          </a:prstGeom>
          <a:solidFill>
            <a:srgbClr val="1E3A5F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TextBox 80"/>
          <p:cNvSpPr txBox="1"/>
          <p:nvPr/>
        </p:nvSpPr>
        <p:spPr>
          <a:xfrm>
            <a:off x="7963928" y="2688109"/>
            <a:ext cx="36576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1">
                <a:solidFill>
                  <a:srgbClr val="00D4AA"/>
                </a:solidFill>
                <a:latin typeface="Inter"/>
              </a:rPr>
              <a:t>GS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8347976" y="2660677"/>
            <a:ext cx="73152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E2E8F0"/>
                </a:solidFill>
                <a:latin typeface="Inter"/>
              </a:rPr>
              <a:t>Governance
Steward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7963928" y="3209317"/>
            <a:ext cx="1133856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00" b="0">
                <a:solidFill>
                  <a:srgbClr val="64748B"/>
                </a:solidFill>
                <a:latin typeface="Inter"/>
              </a:rPr>
              <a:t>Gov. lifecycle</a:t>
            </a:r>
          </a:p>
        </p:txBody>
      </p:sp>
      <p:sp>
        <p:nvSpPr>
          <p:cNvPr id="84" name="Rectangle 83"/>
          <p:cNvSpPr/>
          <p:nvPr/>
        </p:nvSpPr>
        <p:spPr>
          <a:xfrm>
            <a:off x="6095847" y="3840480"/>
            <a:ext cx="18288" cy="182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Rectangle 84"/>
          <p:cNvSpPr/>
          <p:nvPr/>
        </p:nvSpPr>
        <p:spPr>
          <a:xfrm>
            <a:off x="7358455" y="1692951"/>
            <a:ext cx="1280160" cy="8686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Oval 85"/>
          <p:cNvSpPr/>
          <p:nvPr/>
        </p:nvSpPr>
        <p:spPr>
          <a:xfrm>
            <a:off x="7431607" y="1766103"/>
            <a:ext cx="365760" cy="365760"/>
          </a:xfrm>
          <a:prstGeom prst="ellipse">
            <a:avLst/>
          </a:prstGeom>
          <a:solidFill>
            <a:srgbClr val="1E3A5F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TextBox 86"/>
          <p:cNvSpPr txBox="1"/>
          <p:nvPr/>
        </p:nvSpPr>
        <p:spPr>
          <a:xfrm>
            <a:off x="7431607" y="1766103"/>
            <a:ext cx="36576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1">
                <a:solidFill>
                  <a:srgbClr val="00D4AA"/>
                </a:solidFill>
                <a:latin typeface="Inter"/>
              </a:rPr>
              <a:t>NV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7815655" y="1738671"/>
            <a:ext cx="73152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E2E8F0"/>
                </a:solidFill>
                <a:latin typeface="Inter"/>
              </a:rPr>
              <a:t>Navigator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431607" y="2287311"/>
            <a:ext cx="1133856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00" b="0">
                <a:solidFill>
                  <a:srgbClr val="64748B"/>
                </a:solidFill>
                <a:latin typeface="Inter"/>
              </a:rPr>
              <a:t>Strategic analysis</a:t>
            </a:r>
          </a:p>
        </p:txBody>
      </p:sp>
      <p:sp>
        <p:nvSpPr>
          <p:cNvPr id="90" name="Rectangle 89"/>
          <p:cNvSpPr/>
          <p:nvPr/>
        </p:nvSpPr>
        <p:spPr>
          <a:xfrm>
            <a:off x="6095847" y="3840480"/>
            <a:ext cx="18288" cy="182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Rectangle 90"/>
          <p:cNvSpPr/>
          <p:nvPr/>
        </p:nvSpPr>
        <p:spPr>
          <a:xfrm>
            <a:off x="6497142" y="1067171"/>
            <a:ext cx="1280160" cy="8686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Oval 91"/>
          <p:cNvSpPr/>
          <p:nvPr/>
        </p:nvSpPr>
        <p:spPr>
          <a:xfrm>
            <a:off x="6570294" y="1140323"/>
            <a:ext cx="365760" cy="365760"/>
          </a:xfrm>
          <a:prstGeom prst="ellipse">
            <a:avLst/>
          </a:prstGeom>
          <a:solidFill>
            <a:srgbClr val="1E3A5F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TextBox 92"/>
          <p:cNvSpPr txBox="1"/>
          <p:nvPr/>
        </p:nvSpPr>
        <p:spPr>
          <a:xfrm>
            <a:off x="6570294" y="1140323"/>
            <a:ext cx="365760" cy="36576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1">
                <a:solidFill>
                  <a:srgbClr val="00D4AA"/>
                </a:solidFill>
                <a:latin typeface="Inter"/>
              </a:rPr>
              <a:t>PA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6954342" y="1112891"/>
            <a:ext cx="73152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E2E8F0"/>
                </a:solidFill>
                <a:latin typeface="Inter"/>
              </a:rPr>
              <a:t>Platform
Auditor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6570294" y="1661531"/>
            <a:ext cx="1133856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00" b="0">
                <a:solidFill>
                  <a:srgbClr val="64748B"/>
                </a:solidFill>
                <a:latin typeface="Inter"/>
              </a:rPr>
              <a:t>Full-spectrum audit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